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1" r:id="rId4"/>
    <p:sldId id="272" r:id="rId5"/>
    <p:sldId id="282" r:id="rId6"/>
    <p:sldId id="273" r:id="rId7"/>
    <p:sldId id="270" r:id="rId8"/>
    <p:sldId id="257" r:id="rId9"/>
    <p:sldId id="263" r:id="rId10"/>
    <p:sldId id="258" r:id="rId11"/>
    <p:sldId id="264" r:id="rId12"/>
    <p:sldId id="259" r:id="rId13"/>
    <p:sldId id="279" r:id="rId14"/>
    <p:sldId id="280" r:id="rId15"/>
    <p:sldId id="284" r:id="rId16"/>
    <p:sldId id="266" r:id="rId17"/>
    <p:sldId id="267" r:id="rId18"/>
    <p:sldId id="268" r:id="rId19"/>
    <p:sldId id="260" r:id="rId20"/>
    <p:sldId id="261" r:id="rId21"/>
    <p:sldId id="262" r:id="rId22"/>
    <p:sldId id="269" r:id="rId23"/>
    <p:sldId id="277" r:id="rId24"/>
    <p:sldId id="278" r:id="rId25"/>
    <p:sldId id="274" r:id="rId26"/>
    <p:sldId id="275" r:id="rId27"/>
    <p:sldId id="276" r:id="rId28"/>
    <p:sldId id="281" r:id="rId29"/>
    <p:sldId id="283"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4660"/>
  </p:normalViewPr>
  <p:slideViewPr>
    <p:cSldViewPr>
      <p:cViewPr varScale="1">
        <p:scale>
          <a:sx n="69" d="100"/>
          <a:sy n="69" d="100"/>
        </p:scale>
        <p:origin x="-12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1. Gases y líquidos</c:v>
                </c:pt>
              </c:strCache>
            </c:strRef>
          </c:tx>
          <c:invertIfNegative val="0"/>
          <c:dLbls>
            <c:showLegendKey val="0"/>
            <c:showVal val="1"/>
            <c:showCatName val="0"/>
            <c:showSerName val="0"/>
            <c:showPercent val="0"/>
            <c:showBubbleSize val="0"/>
            <c:showLeaderLines val="0"/>
          </c:dLbls>
          <c:cat>
            <c:strRef>
              <c:f>Hoja1!$A$2</c:f>
              <c:strCache>
                <c:ptCount val="1"/>
                <c:pt idx="0">
                  <c:v>Razones de incendios en hospitales </c:v>
                </c:pt>
              </c:strCache>
            </c:strRef>
          </c:cat>
          <c:val>
            <c:numRef>
              <c:f>Hoja1!$B$2</c:f>
              <c:numCache>
                <c:formatCode>General</c:formatCode>
                <c:ptCount val="1"/>
                <c:pt idx="0">
                  <c:v>26.3</c:v>
                </c:pt>
              </c:numCache>
            </c:numRef>
          </c:val>
        </c:ser>
        <c:ser>
          <c:idx val="1"/>
          <c:order val="1"/>
          <c:tx>
            <c:strRef>
              <c:f>Hoja1!$C$1</c:f>
              <c:strCache>
                <c:ptCount val="1"/>
                <c:pt idx="0">
                  <c:v>2. Instalación eléctrica</c:v>
                </c:pt>
              </c:strCache>
            </c:strRef>
          </c:tx>
          <c:invertIfNegative val="0"/>
          <c:dLbls>
            <c:showLegendKey val="0"/>
            <c:showVal val="1"/>
            <c:showCatName val="0"/>
            <c:showSerName val="0"/>
            <c:showPercent val="0"/>
            <c:showBubbleSize val="0"/>
            <c:showLeaderLines val="0"/>
          </c:dLbls>
          <c:cat>
            <c:strRef>
              <c:f>Hoja1!$A$2</c:f>
              <c:strCache>
                <c:ptCount val="1"/>
                <c:pt idx="0">
                  <c:v>Razones de incendios en hospitales </c:v>
                </c:pt>
              </c:strCache>
            </c:strRef>
          </c:cat>
          <c:val>
            <c:numRef>
              <c:f>Hoja1!$C$2</c:f>
              <c:numCache>
                <c:formatCode>General</c:formatCode>
                <c:ptCount val="1"/>
                <c:pt idx="0">
                  <c:v>22.6</c:v>
                </c:pt>
              </c:numCache>
            </c:numRef>
          </c:val>
        </c:ser>
        <c:ser>
          <c:idx val="2"/>
          <c:order val="2"/>
          <c:tx>
            <c:strRef>
              <c:f>Hoja1!$D$1</c:f>
              <c:strCache>
                <c:ptCount val="1"/>
                <c:pt idx="0">
                  <c:v>3. Cigarrillos</c:v>
                </c:pt>
              </c:strCache>
            </c:strRef>
          </c:tx>
          <c:invertIfNegative val="0"/>
          <c:dLbls>
            <c:showLegendKey val="0"/>
            <c:showVal val="1"/>
            <c:showCatName val="0"/>
            <c:showSerName val="0"/>
            <c:showPercent val="0"/>
            <c:showBubbleSize val="0"/>
            <c:showLeaderLines val="0"/>
          </c:dLbls>
          <c:cat>
            <c:strRef>
              <c:f>Hoja1!$A$2</c:f>
              <c:strCache>
                <c:ptCount val="1"/>
                <c:pt idx="0">
                  <c:v>Razones de incendios en hospitales </c:v>
                </c:pt>
              </c:strCache>
            </c:strRef>
          </c:cat>
          <c:val>
            <c:numRef>
              <c:f>Hoja1!$D$2</c:f>
              <c:numCache>
                <c:formatCode>General</c:formatCode>
                <c:ptCount val="1"/>
                <c:pt idx="0">
                  <c:v>20.9</c:v>
                </c:pt>
              </c:numCache>
            </c:numRef>
          </c:val>
        </c:ser>
        <c:ser>
          <c:idx val="3"/>
          <c:order val="3"/>
          <c:tx>
            <c:strRef>
              <c:f>Hoja1!$E$1</c:f>
              <c:strCache>
                <c:ptCount val="1"/>
                <c:pt idx="0">
                  <c:v>4. Calefacciones</c:v>
                </c:pt>
              </c:strCache>
            </c:strRef>
          </c:tx>
          <c:invertIfNegative val="0"/>
          <c:dLbls>
            <c:showLegendKey val="0"/>
            <c:showVal val="1"/>
            <c:showCatName val="0"/>
            <c:showSerName val="0"/>
            <c:showPercent val="0"/>
            <c:showBubbleSize val="0"/>
            <c:showLeaderLines val="0"/>
          </c:dLbls>
          <c:cat>
            <c:strRef>
              <c:f>Hoja1!$A$2</c:f>
              <c:strCache>
                <c:ptCount val="1"/>
                <c:pt idx="0">
                  <c:v>Razones de incendios en hospitales </c:v>
                </c:pt>
              </c:strCache>
            </c:strRef>
          </c:cat>
          <c:val>
            <c:numRef>
              <c:f>Hoja1!$E$2</c:f>
              <c:numCache>
                <c:formatCode>General</c:formatCode>
                <c:ptCount val="1"/>
                <c:pt idx="0">
                  <c:v>16.3</c:v>
                </c:pt>
              </c:numCache>
            </c:numRef>
          </c:val>
        </c:ser>
        <c:ser>
          <c:idx val="4"/>
          <c:order val="4"/>
          <c:tx>
            <c:strRef>
              <c:f>Hoja1!$F$1</c:f>
              <c:strCache>
                <c:ptCount val="1"/>
                <c:pt idx="0">
                  <c:v>5. Otros</c:v>
                </c:pt>
              </c:strCache>
            </c:strRef>
          </c:tx>
          <c:invertIfNegative val="0"/>
          <c:dLbls>
            <c:showLegendKey val="0"/>
            <c:showVal val="1"/>
            <c:showCatName val="0"/>
            <c:showSerName val="0"/>
            <c:showPercent val="0"/>
            <c:showBubbleSize val="0"/>
            <c:showLeaderLines val="0"/>
          </c:dLbls>
          <c:cat>
            <c:strRef>
              <c:f>Hoja1!$A$2</c:f>
              <c:strCache>
                <c:ptCount val="1"/>
                <c:pt idx="0">
                  <c:v>Razones de incendios en hospitales </c:v>
                </c:pt>
              </c:strCache>
            </c:strRef>
          </c:cat>
          <c:val>
            <c:numRef>
              <c:f>Hoja1!$F$2</c:f>
              <c:numCache>
                <c:formatCode>General</c:formatCode>
                <c:ptCount val="1"/>
                <c:pt idx="0">
                  <c:v>6</c:v>
                </c:pt>
              </c:numCache>
            </c:numRef>
          </c:val>
        </c:ser>
        <c:ser>
          <c:idx val="5"/>
          <c:order val="5"/>
          <c:tx>
            <c:strRef>
              <c:f>Hoja1!$G$1</c:f>
              <c:strCache>
                <c:ptCount val="1"/>
                <c:pt idx="0">
                  <c:v>6. Incendios criminales</c:v>
                </c:pt>
              </c:strCache>
            </c:strRef>
          </c:tx>
          <c:invertIfNegative val="0"/>
          <c:dLbls>
            <c:showLegendKey val="0"/>
            <c:showVal val="1"/>
            <c:showCatName val="0"/>
            <c:showSerName val="0"/>
            <c:showPercent val="0"/>
            <c:showBubbleSize val="0"/>
            <c:showLeaderLines val="0"/>
          </c:dLbls>
          <c:cat>
            <c:strRef>
              <c:f>Hoja1!$A$2</c:f>
              <c:strCache>
                <c:ptCount val="1"/>
                <c:pt idx="0">
                  <c:v>Razones de incendios en hospitales </c:v>
                </c:pt>
              </c:strCache>
            </c:strRef>
          </c:cat>
          <c:val>
            <c:numRef>
              <c:f>Hoja1!$G$2</c:f>
              <c:numCache>
                <c:formatCode>General</c:formatCode>
                <c:ptCount val="1"/>
                <c:pt idx="0">
                  <c:v>5.0999999999999996</c:v>
                </c:pt>
              </c:numCache>
            </c:numRef>
          </c:val>
        </c:ser>
        <c:ser>
          <c:idx val="6"/>
          <c:order val="6"/>
          <c:tx>
            <c:strRef>
              <c:f>Hoja1!$H$1</c:f>
              <c:strCache>
                <c:ptCount val="1"/>
                <c:pt idx="0">
                  <c:v>7. Incendios de cocinas</c:v>
                </c:pt>
              </c:strCache>
            </c:strRef>
          </c:tx>
          <c:invertIfNegative val="0"/>
          <c:cat>
            <c:strRef>
              <c:f>Hoja1!$A$2</c:f>
              <c:strCache>
                <c:ptCount val="1"/>
                <c:pt idx="0">
                  <c:v>Razones de incendios en hospitales </c:v>
                </c:pt>
              </c:strCache>
            </c:strRef>
          </c:cat>
          <c:val>
            <c:numRef>
              <c:f>Hoja1!$H$2</c:f>
              <c:numCache>
                <c:formatCode>General</c:formatCode>
                <c:ptCount val="1"/>
                <c:pt idx="0">
                  <c:v>4.0999999999999996</c:v>
                </c:pt>
              </c:numCache>
            </c:numRef>
          </c:val>
        </c:ser>
        <c:dLbls>
          <c:showLegendKey val="0"/>
          <c:showVal val="0"/>
          <c:showCatName val="0"/>
          <c:showSerName val="0"/>
          <c:showPercent val="0"/>
          <c:showBubbleSize val="0"/>
        </c:dLbls>
        <c:gapWidth val="150"/>
        <c:axId val="172106496"/>
        <c:axId val="172108032"/>
      </c:barChart>
      <c:catAx>
        <c:axId val="172106496"/>
        <c:scaling>
          <c:orientation val="minMax"/>
        </c:scaling>
        <c:delete val="0"/>
        <c:axPos val="b"/>
        <c:majorTickMark val="out"/>
        <c:minorTickMark val="none"/>
        <c:tickLblPos val="nextTo"/>
        <c:crossAx val="172108032"/>
        <c:crosses val="autoZero"/>
        <c:auto val="1"/>
        <c:lblAlgn val="ctr"/>
        <c:lblOffset val="100"/>
        <c:noMultiLvlLbl val="0"/>
      </c:catAx>
      <c:valAx>
        <c:axId val="172108032"/>
        <c:scaling>
          <c:orientation val="minMax"/>
        </c:scaling>
        <c:delete val="0"/>
        <c:axPos val="l"/>
        <c:majorGridlines/>
        <c:numFmt formatCode="General" sourceLinked="1"/>
        <c:majorTickMark val="out"/>
        <c:minorTickMark val="none"/>
        <c:tickLblPos val="nextTo"/>
        <c:crossAx val="172106496"/>
        <c:crosses val="autoZero"/>
        <c:crossBetween val="between"/>
      </c:valAx>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277237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137284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17889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207881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8390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178657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184074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357150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124747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8509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D21BE9-6906-4544-A2C7-1FF621850B03}"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B9ED19C-F6AC-48C5-8967-131F36E88AB8}" type="slidenum">
              <a:rPr lang="es-ES" smtClean="0"/>
              <a:t>‹Nº›</a:t>
            </a:fld>
            <a:endParaRPr lang="es-ES"/>
          </a:p>
        </p:txBody>
      </p:sp>
    </p:spTree>
    <p:extLst>
      <p:ext uri="{BB962C8B-B14F-4D97-AF65-F5344CB8AC3E}">
        <p14:creationId xmlns:p14="http://schemas.microsoft.com/office/powerpoint/2010/main" val="303555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21BE9-6906-4544-A2C7-1FF621850B03}" type="datetimeFigureOut">
              <a:rPr lang="es-ES" smtClean="0"/>
              <a:t>25/04/2017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ED19C-F6AC-48C5-8967-131F36E88AB8}" type="slidenum">
              <a:rPr lang="es-ES" smtClean="0"/>
              <a:t>‹Nº›</a:t>
            </a:fld>
            <a:endParaRPr lang="es-ES"/>
          </a:p>
        </p:txBody>
      </p:sp>
    </p:spTree>
    <p:extLst>
      <p:ext uri="{BB962C8B-B14F-4D97-AF65-F5344CB8AC3E}">
        <p14:creationId xmlns:p14="http://schemas.microsoft.com/office/powerpoint/2010/main" val="413899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www.med-etc.com/"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med-etc.com/" TargetMode="Externa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hyperlink" Target="http://www.newslocker.com/en-us/profession/cleaning-industry/hospital-workers-can-transfer-germs-when-removing-ppe/" TargetMode="External"/><Relationship Id="rId2" Type="http://schemas.openxmlformats.org/officeDocument/2006/relationships/hyperlink" Target="http://bioseguridad-de-las-personas.blogspot.pe/2013/05/seguridad-hospitalaria-y-medidas.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0040" y="404664"/>
            <a:ext cx="7772400" cy="1470025"/>
          </a:xfrm>
        </p:spPr>
        <p:txBody>
          <a:bodyPr/>
          <a:lstStyle/>
          <a:p>
            <a:r>
              <a:rPr lang="es-ES" dirty="0" smtClean="0"/>
              <a:t>La seguridad hospitalaria</a:t>
            </a:r>
            <a:endParaRPr lang="es-ES" dirty="0"/>
          </a:p>
        </p:txBody>
      </p:sp>
      <p:sp>
        <p:nvSpPr>
          <p:cNvPr id="3" name="2 Subtítulo"/>
          <p:cNvSpPr>
            <a:spLocks noGrp="1"/>
          </p:cNvSpPr>
          <p:nvPr>
            <p:ph type="subTitle" idx="1"/>
          </p:nvPr>
        </p:nvSpPr>
        <p:spPr>
          <a:xfrm>
            <a:off x="1323686" y="4700736"/>
            <a:ext cx="6400800" cy="1752600"/>
          </a:xfrm>
        </p:spPr>
        <p:txBody>
          <a:bodyPr>
            <a:normAutofit/>
          </a:bodyPr>
          <a:lstStyle/>
          <a:p>
            <a:r>
              <a:rPr lang="es-ES" dirty="0" smtClean="0">
                <a:solidFill>
                  <a:schemeClr val="tx1"/>
                </a:solidFill>
              </a:rPr>
              <a:t>De Michael Palomino, Lima</a:t>
            </a:r>
          </a:p>
          <a:p>
            <a:r>
              <a:rPr lang="es-ES" dirty="0" smtClean="0">
                <a:solidFill>
                  <a:schemeClr val="tx1"/>
                </a:solidFill>
              </a:rPr>
              <a:t>25-04-2017</a:t>
            </a:r>
          </a:p>
          <a:p>
            <a:r>
              <a:rPr lang="es-ES" dirty="0" smtClean="0">
                <a:solidFill>
                  <a:schemeClr val="tx1"/>
                </a:solidFill>
                <a:hlinkClick r:id="rId2"/>
              </a:rPr>
              <a:t>www.med-etc.com</a:t>
            </a:r>
            <a:r>
              <a:rPr lang="es-ES" dirty="0" smtClean="0">
                <a:solidFill>
                  <a:schemeClr val="tx1"/>
                </a:solidFill>
              </a:rPr>
              <a:t> -&gt; ESP</a:t>
            </a:r>
            <a:endParaRPr lang="es-ES" dirty="0">
              <a:solidFill>
                <a:schemeClr val="tx1"/>
              </a:solidFill>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C:\Users\Michael\AppData\Local\Microsoft\Windows\Temporary Internet Files\Content.IE5\BIUSJRQR\ventilador-de-tech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988840"/>
            <a:ext cx="1350252" cy="1023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404" y="2041089"/>
            <a:ext cx="1296145" cy="97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1899168"/>
            <a:ext cx="1656184" cy="111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Michael\AppData\Local\Microsoft\Windows\Temporary Internet Files\Content.IE5\IHVUAX1F\lavar-mano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2048016"/>
            <a:ext cx="971749" cy="971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ichael\AppData\Local\Microsoft\Windows\Temporary Internet Files\Content.IE5\IJ25TSTP\limpiez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1970297"/>
            <a:ext cx="1512168" cy="1042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ichael\AppData\Local\Microsoft\Windows\Temporary Internet Files\Content.IE5\QVABQ3RZ\autoclave[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3361622"/>
            <a:ext cx="1548796" cy="10669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Michael\AppData\Local\Microsoft\Windows\Temporary Internet Files\Content.IE5\BIUSJRQR\Hudson_River_Psychiatric_Center_fir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6096" y="3566186"/>
            <a:ext cx="1313206" cy="8725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ichael\AppData\Local\Microsoft\Windows\Temporary Internet Files\Content.IE5\IJ25TSTP\7772696864_1fc8cbd17d_b[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5976" y="3504005"/>
            <a:ext cx="934684" cy="934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Michael\AppData\Local\Microsoft\Windows\Temporary Internet Files\Content.IE5\BIUSJRQR\640px-CH-Hinweissignal-Richtung_und_Entfernung_zum_nächsten_Notausgang.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44116" y="3770397"/>
            <a:ext cx="1423762" cy="6874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ichael\AppData\Local\Microsoft\Windows\Temporary Internet Files\Content.IE5\IJ25TSTP\Foto-de-jeringa[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2987824" y="3466612"/>
            <a:ext cx="1188757" cy="97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080120"/>
          </a:xfrm>
        </p:spPr>
        <p:txBody>
          <a:bodyPr>
            <a:normAutofit fontScale="90000"/>
          </a:bodyPr>
          <a:lstStyle/>
          <a:p>
            <a:r>
              <a:rPr lang="es-ES" dirty="0" smtClean="0"/>
              <a:t>Bioseguridad con operaciones 01: </a:t>
            </a:r>
            <a:br>
              <a:rPr lang="es-ES" dirty="0" smtClean="0"/>
            </a:br>
            <a:r>
              <a:rPr lang="es-ES" dirty="0" smtClean="0"/>
              <a:t>el manejo de líquidos e inyecciones</a:t>
            </a:r>
            <a:endParaRPr lang="es-ES" dirty="0"/>
          </a:p>
        </p:txBody>
      </p:sp>
      <p:sp>
        <p:nvSpPr>
          <p:cNvPr id="3" name="2 Subtítulo"/>
          <p:cNvSpPr>
            <a:spLocks noGrp="1"/>
          </p:cNvSpPr>
          <p:nvPr>
            <p:ph type="subTitle" idx="1"/>
          </p:nvPr>
        </p:nvSpPr>
        <p:spPr>
          <a:xfrm>
            <a:off x="899592" y="1484784"/>
            <a:ext cx="6336704" cy="4370040"/>
          </a:xfrm>
        </p:spPr>
        <p:txBody>
          <a:bodyPr>
            <a:normAutofit fontScale="92500" lnSpcReduction="20000"/>
          </a:bodyPr>
          <a:lstStyle/>
          <a:p>
            <a:pPr algn="just"/>
            <a:r>
              <a:rPr lang="es-ES" dirty="0" smtClean="0">
                <a:solidFill>
                  <a:schemeClr val="tx1"/>
                </a:solidFill>
              </a:rPr>
              <a:t>-- tratar </a:t>
            </a:r>
            <a:r>
              <a:rPr lang="es-ES" dirty="0">
                <a:solidFill>
                  <a:schemeClr val="tx1"/>
                </a:solidFill>
              </a:rPr>
              <a:t>todos </a:t>
            </a:r>
            <a:r>
              <a:rPr lang="es-ES" dirty="0" smtClean="0">
                <a:solidFill>
                  <a:schemeClr val="tx1"/>
                </a:solidFill>
              </a:rPr>
              <a:t>los productos sanguíneos </a:t>
            </a:r>
            <a:r>
              <a:rPr lang="es-ES" dirty="0">
                <a:solidFill>
                  <a:schemeClr val="tx1"/>
                </a:solidFill>
              </a:rPr>
              <a:t>y líquidos orgánicos como si fueran </a:t>
            </a:r>
            <a:r>
              <a:rPr lang="es-ES" dirty="0" smtClean="0">
                <a:solidFill>
                  <a:schemeClr val="tx1"/>
                </a:solidFill>
              </a:rPr>
              <a:t>infecciosos</a:t>
            </a:r>
          </a:p>
          <a:p>
            <a:pPr algn="just"/>
            <a:r>
              <a:rPr lang="es-ES" dirty="0" smtClean="0">
                <a:solidFill>
                  <a:schemeClr val="tx1"/>
                </a:solidFill>
                <a:effectLst/>
              </a:rPr>
              <a:t>-- tratar objetos agudos (agujas y jeringas) como serían infectantes, así: siempre con guantes para prevenir lesiones accidentales</a:t>
            </a:r>
          </a:p>
          <a:p>
            <a:pPr algn="just"/>
            <a:r>
              <a:rPr lang="es-ES" dirty="0" smtClean="0">
                <a:solidFill>
                  <a:schemeClr val="tx1"/>
                </a:solidFill>
              </a:rPr>
              <a:t>-- guardarles en envases </a:t>
            </a:r>
            <a:r>
              <a:rPr lang="es-ES" dirty="0">
                <a:solidFill>
                  <a:schemeClr val="tx1"/>
                </a:solidFill>
              </a:rPr>
              <a:t>resistentes a la punción de uso </a:t>
            </a:r>
            <a:r>
              <a:rPr lang="es-ES" dirty="0" smtClean="0">
                <a:solidFill>
                  <a:schemeClr val="tx1"/>
                </a:solidFill>
              </a:rPr>
              <a:t>exclusivo</a:t>
            </a:r>
            <a:endParaRPr lang="es-ES" dirty="0">
              <a:solidFill>
                <a:schemeClr val="tx1"/>
              </a:solidFill>
            </a:endParaRPr>
          </a:p>
          <a:p>
            <a:pPr algn="just"/>
            <a:r>
              <a:rPr lang="es-ES" dirty="0" smtClean="0">
                <a:solidFill>
                  <a:schemeClr val="tx1"/>
                </a:solidFill>
                <a:effectLst/>
              </a:rPr>
              <a:t>-- botarles después del uso.</a:t>
            </a: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4" name="Picture 2" descr="C:\Users\Michael\AppData\Local\Microsoft\Windows\Temporary Internet Files\Content.IE5\BIUSJRQR\Blut-EDT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556792"/>
            <a:ext cx="1641826" cy="22768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ichael\AppData\Local\Microsoft\Windows\Temporary Internet Files\Content.IE5\IJ25TSTP\Foto-de-jering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77612" y="4221088"/>
            <a:ext cx="1703209" cy="139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256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8208912" cy="1080120"/>
          </a:xfrm>
        </p:spPr>
        <p:txBody>
          <a:bodyPr>
            <a:normAutofit fontScale="90000"/>
          </a:bodyPr>
          <a:lstStyle/>
          <a:p>
            <a:r>
              <a:rPr lang="es-ES" dirty="0" smtClean="0"/>
              <a:t>Bioseguridad con operaciones 02: </a:t>
            </a:r>
            <a:br>
              <a:rPr lang="es-ES" dirty="0" smtClean="0"/>
            </a:br>
            <a:r>
              <a:rPr lang="es-ES" dirty="0" smtClean="0"/>
              <a:t>El manejo de líquidos e inyecciones 02</a:t>
            </a:r>
            <a:endParaRPr lang="es-ES" dirty="0"/>
          </a:p>
        </p:txBody>
      </p:sp>
      <p:sp>
        <p:nvSpPr>
          <p:cNvPr id="3" name="2 Subtítulo"/>
          <p:cNvSpPr>
            <a:spLocks noGrp="1"/>
          </p:cNvSpPr>
          <p:nvPr>
            <p:ph type="subTitle" idx="1"/>
          </p:nvPr>
        </p:nvSpPr>
        <p:spPr>
          <a:xfrm>
            <a:off x="827584" y="1412776"/>
            <a:ext cx="5976664" cy="4370040"/>
          </a:xfrm>
        </p:spPr>
        <p:txBody>
          <a:bodyPr>
            <a:normAutofit fontScale="85000" lnSpcReduction="10000"/>
          </a:bodyPr>
          <a:lstStyle/>
          <a:p>
            <a:pPr algn="l"/>
            <a:r>
              <a:rPr lang="es-ES" b="1" dirty="0" smtClean="0">
                <a:solidFill>
                  <a:schemeClr val="tx1"/>
                </a:solidFill>
              </a:rPr>
              <a:t>Depósito y transporte</a:t>
            </a:r>
            <a:r>
              <a:rPr lang="es-ES" dirty="0">
                <a:solidFill>
                  <a:schemeClr val="tx1"/>
                </a:solidFill>
              </a:rPr>
              <a:t/>
            </a:r>
            <a:br>
              <a:rPr lang="es-ES" dirty="0">
                <a:solidFill>
                  <a:schemeClr val="tx1"/>
                </a:solidFill>
              </a:rPr>
            </a:br>
            <a:endParaRPr lang="es-ES" dirty="0" smtClean="0">
              <a:solidFill>
                <a:schemeClr val="tx1"/>
              </a:solidFill>
            </a:endParaRPr>
          </a:p>
          <a:p>
            <a:pPr algn="just"/>
            <a:r>
              <a:rPr lang="es-ES" dirty="0">
                <a:solidFill>
                  <a:schemeClr val="tx1"/>
                </a:solidFill>
              </a:rPr>
              <a:t>Todas las muestras de sangre y fluidos corporales deben ser colocadas en recipientes seguros en buen estado y con tapa de cierre </a:t>
            </a:r>
            <a:r>
              <a:rPr lang="es-ES" dirty="0" smtClean="0">
                <a:solidFill>
                  <a:schemeClr val="tx1"/>
                </a:solidFill>
              </a:rPr>
              <a:t>hermético.</a:t>
            </a:r>
          </a:p>
          <a:p>
            <a:pPr algn="just"/>
            <a:endParaRPr lang="es-ES" dirty="0">
              <a:solidFill>
                <a:schemeClr val="tx1"/>
              </a:solidFill>
            </a:endParaRPr>
          </a:p>
          <a:p>
            <a:pPr algn="just"/>
            <a:r>
              <a:rPr lang="es-ES" dirty="0" smtClean="0">
                <a:solidFill>
                  <a:schemeClr val="tx1"/>
                </a:solidFill>
              </a:rPr>
              <a:t>La </a:t>
            </a:r>
            <a:r>
              <a:rPr lang="es-ES" dirty="0">
                <a:solidFill>
                  <a:schemeClr val="tx1"/>
                </a:solidFill>
              </a:rPr>
              <a:t>persona que toma </a:t>
            </a:r>
            <a:r>
              <a:rPr lang="es-ES" dirty="0" smtClean="0">
                <a:solidFill>
                  <a:schemeClr val="tx1"/>
                </a:solidFill>
              </a:rPr>
              <a:t>la muestra</a:t>
            </a:r>
            <a:r>
              <a:rPr lang="es-ES" dirty="0">
                <a:solidFill>
                  <a:schemeClr val="tx1"/>
                </a:solidFill>
              </a:rPr>
              <a:t> debe de tener especial cuidado de no contaminar la parte externa del recipiente.</a:t>
            </a:r>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218" name="Picture 2" descr="C:\Users\Michael\AppData\Local\Microsoft\Windows\Temporary Internet Files\Content.IE5\IJ25TSTP\IMG_07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276872"/>
            <a:ext cx="1875071" cy="125161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ichael\AppData\Local\Microsoft\Windows\Temporary Internet Files\Content.IE5\QVABQ3RZ\dzd9bc8z-13903082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293096"/>
            <a:ext cx="1875071" cy="151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83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07" y="188640"/>
            <a:ext cx="7772400" cy="1080120"/>
          </a:xfrm>
        </p:spPr>
        <p:txBody>
          <a:bodyPr>
            <a:normAutofit fontScale="90000"/>
          </a:bodyPr>
          <a:lstStyle/>
          <a:p>
            <a:r>
              <a:rPr lang="es-ES" dirty="0" smtClean="0"/>
              <a:t>Bioseguridad con operaciones 03: </a:t>
            </a:r>
            <a:br>
              <a:rPr lang="es-ES" dirty="0" smtClean="0"/>
            </a:br>
            <a:r>
              <a:rPr lang="es-ES" dirty="0" smtClean="0"/>
              <a:t>El manejo de lesiones accidentales</a:t>
            </a:r>
            <a:endParaRPr lang="es-ES" dirty="0"/>
          </a:p>
        </p:txBody>
      </p:sp>
      <p:sp>
        <p:nvSpPr>
          <p:cNvPr id="3" name="2 Subtítulo"/>
          <p:cNvSpPr>
            <a:spLocks noGrp="1"/>
          </p:cNvSpPr>
          <p:nvPr>
            <p:ph type="subTitle" idx="1"/>
          </p:nvPr>
        </p:nvSpPr>
        <p:spPr>
          <a:xfrm>
            <a:off x="827584" y="1700808"/>
            <a:ext cx="7632848" cy="4370040"/>
          </a:xfrm>
        </p:spPr>
        <p:txBody>
          <a:bodyPr>
            <a:normAutofit fontScale="92500" lnSpcReduction="10000"/>
          </a:bodyPr>
          <a:lstStyle/>
          <a:p>
            <a:pPr algn="just"/>
            <a:r>
              <a:rPr lang="es-ES" dirty="0" smtClean="0">
                <a:solidFill>
                  <a:schemeClr val="tx1"/>
                </a:solidFill>
              </a:rPr>
              <a:t>En </a:t>
            </a:r>
            <a:r>
              <a:rPr lang="es-ES" dirty="0">
                <a:solidFill>
                  <a:schemeClr val="tx1"/>
                </a:solidFill>
              </a:rPr>
              <a:t>caso de sufrir lesión accidental con elementos punzocortante potencialmente </a:t>
            </a:r>
            <a:r>
              <a:rPr lang="es-ES" dirty="0" smtClean="0">
                <a:solidFill>
                  <a:schemeClr val="tx1"/>
                </a:solidFill>
              </a:rPr>
              <a:t>infectados se realiza un </a:t>
            </a:r>
            <a:r>
              <a:rPr lang="es-ES" dirty="0">
                <a:solidFill>
                  <a:schemeClr val="tx1"/>
                </a:solidFill>
              </a:rPr>
              <a:t>lavado minucioso </a:t>
            </a:r>
            <a:r>
              <a:rPr lang="es-ES" dirty="0" smtClean="0">
                <a:solidFill>
                  <a:schemeClr val="tx1"/>
                </a:solidFill>
              </a:rPr>
              <a:t>con agua y </a:t>
            </a:r>
            <a:r>
              <a:rPr lang="es-ES" dirty="0">
                <a:solidFill>
                  <a:schemeClr val="tx1"/>
                </a:solidFill>
              </a:rPr>
              <a:t>jabón. Inmediatamente presionar los bordes de la herida para favorecer la salida de sangre por la misma. </a:t>
            </a:r>
            <a:endParaRPr lang="es-ES" dirty="0" smtClean="0">
              <a:solidFill>
                <a:schemeClr val="tx1"/>
              </a:solidFill>
              <a:effectLst/>
            </a:endParaRPr>
          </a:p>
          <a:p>
            <a:pPr algn="just"/>
            <a:r>
              <a:rPr lang="es-ES" dirty="0">
                <a:solidFill>
                  <a:schemeClr val="tx1"/>
                </a:solidFill>
              </a:rPr>
              <a:t>Se informara inmediatamente al médico de turno, quien debe de examinar la herida y determinar el tipo y gravedad  y hasta qué punto pudo contaminarse con la sangre.</a:t>
            </a:r>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42" name="Picture 2" descr="C:\Users\Michael\AppData\Local\Microsoft\Windows\Temporary Internet Files\Content.IE5\IHVUAX1F\basal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307637"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5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8604448" cy="792087"/>
          </a:xfrm>
        </p:spPr>
        <p:txBody>
          <a:bodyPr>
            <a:noAutofit/>
          </a:bodyPr>
          <a:lstStyle/>
          <a:p>
            <a:r>
              <a:rPr lang="es-ES" sz="3600" dirty="0" smtClean="0"/>
              <a:t>Bioseguridad con operaciones 04: </a:t>
            </a:r>
            <a:br>
              <a:rPr lang="es-ES" sz="3600" dirty="0" smtClean="0"/>
            </a:br>
            <a:r>
              <a:rPr lang="es-ES" sz="3600" dirty="0" smtClean="0"/>
              <a:t>radiaciones</a:t>
            </a:r>
            <a:endParaRPr lang="es-ES" sz="3600" dirty="0"/>
          </a:p>
        </p:txBody>
      </p:sp>
      <p:sp>
        <p:nvSpPr>
          <p:cNvPr id="3" name="2 Subtítulo"/>
          <p:cNvSpPr>
            <a:spLocks noGrp="1"/>
          </p:cNvSpPr>
          <p:nvPr>
            <p:ph type="subTitle" idx="1"/>
          </p:nvPr>
        </p:nvSpPr>
        <p:spPr>
          <a:xfrm>
            <a:off x="683568" y="1268760"/>
            <a:ext cx="8280920" cy="5472608"/>
          </a:xfrm>
        </p:spPr>
        <p:txBody>
          <a:bodyPr>
            <a:normAutofit fontScale="77500" lnSpcReduction="20000"/>
          </a:bodyPr>
          <a:lstStyle/>
          <a:p>
            <a:pPr algn="l"/>
            <a:r>
              <a:rPr lang="es-ES" dirty="0" smtClean="0">
                <a:solidFill>
                  <a:schemeClr val="tx1"/>
                </a:solidFill>
              </a:rPr>
              <a:t>Radiaciones hay con radio gnóstico, radio-</a:t>
            </a:r>
          </a:p>
          <a:p>
            <a:pPr algn="l"/>
            <a:r>
              <a:rPr lang="es-ES" dirty="0" smtClean="0">
                <a:solidFill>
                  <a:schemeClr val="tx1"/>
                </a:solidFill>
              </a:rPr>
              <a:t>terapia y medicina natural nuclear, además</a:t>
            </a:r>
          </a:p>
          <a:p>
            <a:pPr algn="l"/>
            <a:r>
              <a:rPr lang="es-ES" dirty="0" smtClean="0">
                <a:solidFill>
                  <a:schemeClr val="tx1"/>
                </a:solidFill>
              </a:rPr>
              <a:t>con laboratorios utilizando radioisótopos </a:t>
            </a:r>
          </a:p>
          <a:p>
            <a:pPr algn="l"/>
            <a:r>
              <a:rPr lang="es-ES" dirty="0" smtClean="0">
                <a:solidFill>
                  <a:schemeClr val="tx1"/>
                </a:solidFill>
              </a:rPr>
              <a:t>no encapsulados. </a:t>
            </a:r>
          </a:p>
          <a:p>
            <a:pPr algn="just"/>
            <a:endParaRPr lang="es-ES" dirty="0">
              <a:solidFill>
                <a:schemeClr val="tx1"/>
              </a:solidFill>
            </a:endParaRPr>
          </a:p>
          <a:p>
            <a:pPr algn="just"/>
            <a:r>
              <a:rPr lang="es-ES" dirty="0" smtClean="0">
                <a:solidFill>
                  <a:schemeClr val="tx1"/>
                </a:solidFill>
              </a:rPr>
              <a:t>Para radiaciones hay dos factores: la intensidad y la dosis. </a:t>
            </a:r>
          </a:p>
          <a:p>
            <a:pPr algn="just"/>
            <a:endParaRPr lang="es-ES" dirty="0">
              <a:solidFill>
                <a:schemeClr val="tx1"/>
              </a:solidFill>
            </a:endParaRPr>
          </a:p>
          <a:p>
            <a:pPr algn="just"/>
            <a:r>
              <a:rPr lang="es-ES" dirty="0" smtClean="0">
                <a:solidFill>
                  <a:schemeClr val="tx1"/>
                </a:solidFill>
              </a:rPr>
              <a:t>-- El personal debe observar las normas.</a:t>
            </a:r>
          </a:p>
          <a:p>
            <a:pPr algn="just"/>
            <a:r>
              <a:rPr lang="es-ES" dirty="0" smtClean="0">
                <a:solidFill>
                  <a:schemeClr val="tx1"/>
                </a:solidFill>
              </a:rPr>
              <a:t>-- El personal debe desarrollar técnicas para reducir el tiempo de exposición, evitar </a:t>
            </a:r>
            <a:r>
              <a:rPr lang="es-ES" dirty="0">
                <a:solidFill>
                  <a:schemeClr val="tx1"/>
                </a:solidFill>
              </a:rPr>
              <a:t>repeticiones innecesarias</a:t>
            </a:r>
            <a:r>
              <a:rPr lang="es-ES" dirty="0" smtClean="0">
                <a:solidFill>
                  <a:schemeClr val="tx1"/>
                </a:solidFill>
              </a:rPr>
              <a:t>.</a:t>
            </a:r>
          </a:p>
          <a:p>
            <a:pPr algn="just"/>
            <a:r>
              <a:rPr lang="es-ES" dirty="0" smtClean="0">
                <a:solidFill>
                  <a:schemeClr val="tx1"/>
                </a:solidFill>
              </a:rPr>
              <a:t>-- Cuidando pacientes radioactivos el personal debe cuidarles en rotación.</a:t>
            </a:r>
          </a:p>
          <a:p>
            <a:pPr algn="just"/>
            <a:r>
              <a:rPr lang="es-ES" dirty="0" smtClean="0">
                <a:solidFill>
                  <a:schemeClr val="tx1"/>
                </a:solidFill>
              </a:rPr>
              <a:t>-- Realizar </a:t>
            </a:r>
            <a:r>
              <a:rPr lang="es-ES" dirty="0">
                <a:solidFill>
                  <a:schemeClr val="tx1"/>
                </a:solidFill>
              </a:rPr>
              <a:t>las aplicaciones de radioelementos con la mayor rapidez posible, etc.</a:t>
            </a:r>
            <a:endParaRPr lang="es-ES" dirty="0" smtClean="0">
              <a:solidFill>
                <a:schemeClr val="tx1"/>
              </a:solidFill>
              <a:effectLst/>
            </a:endParaRPr>
          </a:p>
          <a:p>
            <a:pPr algn="just"/>
            <a:endParaRPr lang="es-ES" dirty="0" smtClean="0">
              <a:effectLst/>
            </a:endParaRPr>
          </a:p>
          <a:p>
            <a:pPr algn="just"/>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Picture 2" descr="C:\Users\Michael\AppData\Local\Microsoft\Windows\Temporary Internet Files\Content.IE5\QVABQ3RZ\210_rayos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124744"/>
            <a:ext cx="1828800" cy="179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49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8604448" cy="792087"/>
          </a:xfrm>
        </p:spPr>
        <p:txBody>
          <a:bodyPr>
            <a:noAutofit/>
          </a:bodyPr>
          <a:lstStyle/>
          <a:p>
            <a:r>
              <a:rPr lang="es-ES" sz="3600" dirty="0" smtClean="0"/>
              <a:t>Bioseguridad con operaciones 05: </a:t>
            </a:r>
            <a:br>
              <a:rPr lang="es-ES" sz="3600" dirty="0" smtClean="0"/>
            </a:br>
            <a:r>
              <a:rPr lang="es-ES" sz="3600" dirty="0" smtClean="0"/>
              <a:t>eliminación de desechos</a:t>
            </a:r>
            <a:endParaRPr lang="es-ES" sz="3600" dirty="0"/>
          </a:p>
        </p:txBody>
      </p:sp>
      <p:sp>
        <p:nvSpPr>
          <p:cNvPr id="3" name="2 Subtítulo"/>
          <p:cNvSpPr>
            <a:spLocks noGrp="1"/>
          </p:cNvSpPr>
          <p:nvPr>
            <p:ph type="subTitle" idx="1"/>
          </p:nvPr>
        </p:nvSpPr>
        <p:spPr>
          <a:xfrm>
            <a:off x="755576" y="1240841"/>
            <a:ext cx="8136904" cy="5617159"/>
          </a:xfrm>
        </p:spPr>
        <p:txBody>
          <a:bodyPr>
            <a:normAutofit fontScale="70000" lnSpcReduction="20000"/>
          </a:bodyPr>
          <a:lstStyle/>
          <a:p>
            <a:pPr algn="just"/>
            <a:r>
              <a:rPr lang="es-ES" dirty="0" smtClean="0">
                <a:solidFill>
                  <a:schemeClr val="tx1"/>
                </a:solidFill>
                <a:latin typeface="Arial" panose="020B0604020202020204" pitchFamily="34" charset="0"/>
                <a:cs typeface="Arial" panose="020B0604020202020204" pitchFamily="34" charset="0"/>
              </a:rPr>
              <a:t>En hospitales hay 1) </a:t>
            </a:r>
            <a:r>
              <a:rPr lang="es-ES" dirty="0">
                <a:solidFill>
                  <a:schemeClr val="tx1"/>
                </a:solidFill>
                <a:latin typeface="Arial" panose="020B0604020202020204" pitchFamily="34" charset="0"/>
                <a:cs typeface="Arial" panose="020B0604020202020204" pitchFamily="34" charset="0"/>
              </a:rPr>
              <a:t>Desechos Contaminados y </a:t>
            </a:r>
            <a:r>
              <a:rPr lang="es-ES" dirty="0" smtClean="0">
                <a:solidFill>
                  <a:schemeClr val="tx1"/>
                </a:solidFill>
                <a:latin typeface="Arial" panose="020B0604020202020204" pitchFamily="34" charset="0"/>
                <a:cs typeface="Arial" panose="020B0604020202020204" pitchFamily="34" charset="0"/>
              </a:rPr>
              <a:t>2) </a:t>
            </a:r>
            <a:r>
              <a:rPr lang="es-ES" dirty="0">
                <a:solidFill>
                  <a:schemeClr val="tx1"/>
                </a:solidFill>
                <a:latin typeface="Arial" panose="020B0604020202020204" pitchFamily="34" charset="0"/>
                <a:cs typeface="Arial" panose="020B0604020202020204" pitchFamily="34" charset="0"/>
              </a:rPr>
              <a:t>Desechos no </a:t>
            </a:r>
            <a:r>
              <a:rPr lang="es-ES" dirty="0" smtClean="0">
                <a:solidFill>
                  <a:schemeClr val="tx1"/>
                </a:solidFill>
                <a:latin typeface="Arial" panose="020B0604020202020204" pitchFamily="34" charset="0"/>
                <a:cs typeface="Arial" panose="020B0604020202020204" pitchFamily="34" charset="0"/>
              </a:rPr>
              <a:t>Contaminados. Se distingue: </a:t>
            </a:r>
          </a:p>
          <a:p>
            <a:pPr marL="514350" indent="-514350" algn="just">
              <a:buAutoNum type="alphaLcParenR"/>
            </a:pPr>
            <a:r>
              <a:rPr lang="es-ES" dirty="0" smtClean="0">
                <a:solidFill>
                  <a:schemeClr val="tx1"/>
                </a:solidFill>
                <a:latin typeface="Arial" panose="020B0604020202020204" pitchFamily="34" charset="0"/>
                <a:cs typeface="Arial" panose="020B0604020202020204" pitchFamily="34" charset="0"/>
              </a:rPr>
              <a:t>Residuos infecciosos, </a:t>
            </a:r>
          </a:p>
          <a:p>
            <a:pPr marL="514350" indent="-514350" algn="just">
              <a:buAutoNum type="alphaLcParenR"/>
            </a:pPr>
            <a:r>
              <a:rPr lang="es-ES" dirty="0" smtClean="0">
                <a:solidFill>
                  <a:schemeClr val="tx1"/>
                </a:solidFill>
                <a:latin typeface="Arial" panose="020B0604020202020204" pitchFamily="34" charset="0"/>
                <a:cs typeface="Arial" panose="020B0604020202020204" pitchFamily="34" charset="0"/>
              </a:rPr>
              <a:t>residuos químicos, </a:t>
            </a:r>
          </a:p>
          <a:p>
            <a:pPr marL="514350" indent="-514350" algn="just">
              <a:buAutoNum type="alphaLcParenR"/>
            </a:pPr>
            <a:r>
              <a:rPr lang="es-ES" dirty="0" smtClean="0">
                <a:solidFill>
                  <a:schemeClr val="tx1"/>
                </a:solidFill>
                <a:latin typeface="Arial" panose="020B0604020202020204" pitchFamily="34" charset="0"/>
                <a:cs typeface="Arial" panose="020B0604020202020204" pitchFamily="34" charset="0"/>
              </a:rPr>
              <a:t>radioactivos, y</a:t>
            </a:r>
          </a:p>
          <a:p>
            <a:pPr marL="514350" indent="-514350" algn="l">
              <a:buAutoNum type="alphaLcParenR"/>
            </a:pPr>
            <a:r>
              <a:rPr lang="es-ES" dirty="0" smtClean="0">
                <a:solidFill>
                  <a:schemeClr val="tx1"/>
                </a:solidFill>
                <a:latin typeface="Arial" panose="020B0604020202020204" pitchFamily="34" charset="0"/>
                <a:cs typeface="Arial" panose="020B0604020202020204" pitchFamily="34" charset="0"/>
              </a:rPr>
              <a:t>Residuos comunes.</a:t>
            </a:r>
            <a:br>
              <a:rPr lang="es-ES" dirty="0" smtClean="0">
                <a:solidFill>
                  <a:schemeClr val="tx1"/>
                </a:solidFill>
                <a:latin typeface="Arial" panose="020B0604020202020204" pitchFamily="34" charset="0"/>
                <a:cs typeface="Arial" panose="020B0604020202020204" pitchFamily="34" charset="0"/>
              </a:rPr>
            </a:br>
            <a:endParaRPr lang="es-ES" dirty="0" smtClean="0">
              <a:solidFill>
                <a:schemeClr val="tx1"/>
              </a:solidFill>
              <a:latin typeface="Arial" panose="020B0604020202020204" pitchFamily="34" charset="0"/>
              <a:cs typeface="Arial" panose="020B0604020202020204" pitchFamily="34" charset="0"/>
            </a:endParaRPr>
          </a:p>
          <a:p>
            <a:pPr algn="just"/>
            <a:endParaRPr lang="es-ES" dirty="0" smtClean="0">
              <a:solidFill>
                <a:schemeClr val="tx1"/>
              </a:solidFill>
              <a:effectLst/>
              <a:latin typeface="Arial" panose="020B0604020202020204" pitchFamily="34" charset="0"/>
              <a:cs typeface="Arial" panose="020B0604020202020204" pitchFamily="34" charset="0"/>
            </a:endParaRPr>
          </a:p>
          <a:p>
            <a:pPr algn="just"/>
            <a:endParaRPr lang="es-ES" dirty="0">
              <a:solidFill>
                <a:schemeClr val="tx1"/>
              </a:solidFill>
              <a:latin typeface="Arial" panose="020B0604020202020204" pitchFamily="34" charset="0"/>
              <a:cs typeface="Arial" panose="020B0604020202020204" pitchFamily="34" charset="0"/>
            </a:endParaRPr>
          </a:p>
          <a:p>
            <a:pPr algn="just"/>
            <a:endParaRPr lang="es-ES" dirty="0" smtClean="0">
              <a:solidFill>
                <a:schemeClr val="tx1"/>
              </a:solidFill>
              <a:effectLst/>
              <a:latin typeface="Arial" panose="020B0604020202020204" pitchFamily="34" charset="0"/>
              <a:cs typeface="Arial" panose="020B0604020202020204" pitchFamily="34" charset="0"/>
            </a:endParaRPr>
          </a:p>
          <a:p>
            <a:pPr lvl="0" algn="just"/>
            <a:r>
              <a:rPr lang="es-ES" b="1" dirty="0" smtClean="0">
                <a:solidFill>
                  <a:schemeClr val="tx1"/>
                </a:solidFill>
                <a:latin typeface="Arial" panose="020B0604020202020204" pitchFamily="34" charset="0"/>
                <a:cs typeface="Arial" panose="020B0604020202020204" pitchFamily="34" charset="0"/>
              </a:rPr>
              <a:t>Excretas </a:t>
            </a:r>
            <a:r>
              <a:rPr lang="es-ES" b="1" dirty="0">
                <a:solidFill>
                  <a:schemeClr val="tx1"/>
                </a:solidFill>
                <a:latin typeface="Arial" panose="020B0604020202020204" pitchFamily="34" charset="0"/>
                <a:cs typeface="Arial" panose="020B0604020202020204" pitchFamily="34" charset="0"/>
              </a:rPr>
              <a:t>Y Secreciones</a:t>
            </a:r>
            <a:endParaRPr lang="es-ES" dirty="0" smtClean="0">
              <a:solidFill>
                <a:schemeClr val="tx1"/>
              </a:solidFill>
              <a:effectLst/>
              <a:latin typeface="Arial" panose="020B0604020202020204" pitchFamily="34" charset="0"/>
              <a:cs typeface="Arial" panose="020B0604020202020204" pitchFamily="34" charset="0"/>
            </a:endParaRPr>
          </a:p>
          <a:p>
            <a:pPr algn="just"/>
            <a:r>
              <a:rPr lang="es-ES" dirty="0" smtClean="0">
                <a:solidFill>
                  <a:schemeClr val="tx1"/>
                </a:solidFill>
                <a:latin typeface="Arial" panose="020B0604020202020204" pitchFamily="34" charset="0"/>
                <a:cs typeface="Arial" panose="020B0604020202020204" pitchFamily="34" charset="0"/>
              </a:rPr>
              <a:t>Para el transporte de los desechos se usa guantes gruesos.</a:t>
            </a:r>
            <a:r>
              <a:rPr lang="es-ES" dirty="0">
                <a:solidFill>
                  <a:schemeClr val="tx1"/>
                </a:solidFill>
                <a:latin typeface="Arial" panose="020B0604020202020204" pitchFamily="34" charset="0"/>
                <a:cs typeface="Arial" panose="020B0604020202020204" pitchFamily="34" charset="0"/>
              </a:rPr>
              <a:t/>
            </a:r>
            <a:br>
              <a:rPr lang="es-ES" dirty="0">
                <a:solidFill>
                  <a:schemeClr val="tx1"/>
                </a:solidFill>
                <a:latin typeface="Arial" panose="020B0604020202020204" pitchFamily="34" charset="0"/>
                <a:cs typeface="Arial" panose="020B0604020202020204" pitchFamily="34" charset="0"/>
              </a:rPr>
            </a:br>
            <a:r>
              <a:rPr lang="es-ES" dirty="0" smtClean="0">
                <a:solidFill>
                  <a:schemeClr val="tx1"/>
                </a:solidFill>
                <a:latin typeface="Arial" panose="020B0604020202020204" pitchFamily="34" charset="0"/>
                <a:cs typeface="Arial" panose="020B0604020202020204" pitchFamily="34" charset="0"/>
              </a:rPr>
              <a:t>Se desinfecta los desechos con una solución </a:t>
            </a:r>
            <a:r>
              <a:rPr lang="es-ES" dirty="0">
                <a:solidFill>
                  <a:schemeClr val="tx1"/>
                </a:solidFill>
                <a:latin typeface="Arial" panose="020B0604020202020204" pitchFamily="34" charset="0"/>
                <a:cs typeface="Arial" panose="020B0604020202020204" pitchFamily="34" charset="0"/>
              </a:rPr>
              <a:t>de hipoclorito de calcio o de </a:t>
            </a:r>
            <a:r>
              <a:rPr lang="es-ES" dirty="0" smtClean="0">
                <a:solidFill>
                  <a:schemeClr val="tx1"/>
                </a:solidFill>
                <a:latin typeface="Arial" panose="020B0604020202020204" pitchFamily="34" charset="0"/>
                <a:cs typeface="Arial" panose="020B0604020202020204" pitchFamily="34" charset="0"/>
              </a:rPr>
              <a:t>sodio. Después se lavar </a:t>
            </a:r>
            <a:r>
              <a:rPr lang="es-ES" dirty="0">
                <a:solidFill>
                  <a:schemeClr val="tx1"/>
                </a:solidFill>
                <a:latin typeface="Arial" panose="020B0604020202020204" pitchFamily="34" charset="0"/>
                <a:cs typeface="Arial" panose="020B0604020202020204" pitchFamily="34" charset="0"/>
              </a:rPr>
              <a:t>con agua potable (clorada</a:t>
            </a:r>
            <a:r>
              <a:rPr lang="es-ES" dirty="0" smtClean="0">
                <a:solidFill>
                  <a:schemeClr val="tx1"/>
                </a:solidFill>
                <a:latin typeface="Arial" panose="020B0604020202020204" pitchFamily="34" charset="0"/>
                <a:cs typeface="Arial" panose="020B0604020202020204" pitchFamily="34" charset="0"/>
              </a:rPr>
              <a:t>) los lugares de depósitos, </a:t>
            </a:r>
            <a:r>
              <a:rPr lang="es-ES" dirty="0">
                <a:solidFill>
                  <a:schemeClr val="tx1"/>
                </a:solidFill>
                <a:latin typeface="Arial" panose="020B0604020202020204" pitchFamily="34" charset="0"/>
                <a:cs typeface="Arial" panose="020B0604020202020204" pitchFamily="34" charset="0"/>
              </a:rPr>
              <a:t>sumidero o inodoro utilizado</a:t>
            </a:r>
            <a:r>
              <a:rPr lang="es-ES" dirty="0" smtClean="0">
                <a:solidFill>
                  <a:schemeClr val="tx1"/>
                </a:solidFill>
                <a:latin typeface="Arial" panose="020B0604020202020204" pitchFamily="34" charset="0"/>
                <a:cs typeface="Arial" panose="020B0604020202020204" pitchFamily="34" charset="0"/>
              </a:rPr>
              <a:t>.</a:t>
            </a:r>
          </a:p>
          <a:p>
            <a:pPr algn="just"/>
            <a:endParaRPr lang="es-ES" dirty="0" smtClean="0">
              <a:solidFill>
                <a:schemeClr val="tx1"/>
              </a:solidFill>
              <a:effectLst/>
              <a:latin typeface="Arial" panose="020B0604020202020204" pitchFamily="34" charset="0"/>
              <a:cs typeface="Arial" panose="020B0604020202020204" pitchFamily="34" charset="0"/>
            </a:endParaRPr>
          </a:p>
          <a:p>
            <a:pPr algn="just"/>
            <a:endParaRPr lang="es-ES" dirty="0" smtClean="0">
              <a:effectLst/>
            </a:endParaRPr>
          </a:p>
          <a:p>
            <a:pPr algn="just"/>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90" name="Picture 2" descr="C:\Users\Michael\AppData\Local\Microsoft\Windows\Temporary Internet Files\Content.IE5\IHVUAX1F\residuo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7" y="2333625"/>
            <a:ext cx="46005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02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8604448" cy="792087"/>
          </a:xfrm>
        </p:spPr>
        <p:txBody>
          <a:bodyPr>
            <a:noAutofit/>
          </a:bodyPr>
          <a:lstStyle/>
          <a:p>
            <a:r>
              <a:rPr lang="es-ES" sz="3600" dirty="0" smtClean="0"/>
              <a:t>Bioseguridad con operaciones 06: </a:t>
            </a:r>
            <a:br>
              <a:rPr lang="es-ES" sz="3600" dirty="0" smtClean="0"/>
            </a:br>
            <a:r>
              <a:rPr lang="es-ES" sz="3600" dirty="0" smtClean="0"/>
              <a:t>eliminación de desechos 02</a:t>
            </a:r>
            <a:endParaRPr lang="es-ES" sz="3600" dirty="0"/>
          </a:p>
        </p:txBody>
      </p:sp>
      <p:sp>
        <p:nvSpPr>
          <p:cNvPr id="3" name="2 Subtítulo"/>
          <p:cNvSpPr>
            <a:spLocks noGrp="1"/>
          </p:cNvSpPr>
          <p:nvPr>
            <p:ph type="subTitle" idx="1"/>
          </p:nvPr>
        </p:nvSpPr>
        <p:spPr>
          <a:xfrm>
            <a:off x="755576" y="980728"/>
            <a:ext cx="8136904" cy="3268279"/>
          </a:xfrm>
        </p:spPr>
        <p:txBody>
          <a:bodyPr>
            <a:normAutofit fontScale="70000" lnSpcReduction="20000"/>
          </a:bodyPr>
          <a:lstStyle/>
          <a:p>
            <a:pPr algn="just"/>
            <a:endParaRPr lang="es-ES" dirty="0" smtClean="0">
              <a:solidFill>
                <a:schemeClr val="tx1"/>
              </a:solidFill>
              <a:effectLst/>
              <a:latin typeface="Arial" panose="020B0604020202020204" pitchFamily="34" charset="0"/>
              <a:cs typeface="Arial" panose="020B0604020202020204" pitchFamily="34" charset="0"/>
            </a:endParaRPr>
          </a:p>
          <a:p>
            <a:pPr lvl="0" algn="just"/>
            <a:r>
              <a:rPr lang="es-ES" b="1" dirty="0" smtClean="0">
                <a:solidFill>
                  <a:schemeClr val="tx1"/>
                </a:solidFill>
                <a:latin typeface="Arial" panose="020B0604020202020204" pitchFamily="34" charset="0"/>
                <a:cs typeface="Arial" panose="020B0604020202020204" pitchFamily="34" charset="0"/>
              </a:rPr>
              <a:t>Residuos </a:t>
            </a:r>
            <a:r>
              <a:rPr lang="es-ES" b="1" dirty="0">
                <a:solidFill>
                  <a:schemeClr val="tx1"/>
                </a:solidFill>
                <a:latin typeface="Arial" panose="020B0604020202020204" pitchFamily="34" charset="0"/>
                <a:cs typeface="Arial" panose="020B0604020202020204" pitchFamily="34" charset="0"/>
              </a:rPr>
              <a:t>Sólidos</a:t>
            </a:r>
            <a:endParaRPr lang="es-ES" dirty="0" smtClean="0">
              <a:solidFill>
                <a:schemeClr val="tx1"/>
              </a:solidFill>
              <a:effectLst/>
              <a:latin typeface="Arial" panose="020B0604020202020204" pitchFamily="34" charset="0"/>
              <a:cs typeface="Arial" panose="020B0604020202020204" pitchFamily="34" charset="0"/>
            </a:endParaRPr>
          </a:p>
          <a:p>
            <a:pPr algn="just"/>
            <a:r>
              <a:rPr lang="es-ES" dirty="0">
                <a:solidFill>
                  <a:schemeClr val="tx1"/>
                </a:solidFill>
                <a:latin typeface="Arial" panose="020B0604020202020204" pitchFamily="34" charset="0"/>
                <a:cs typeface="Arial" panose="020B0604020202020204" pitchFamily="34" charset="0"/>
              </a:rPr>
              <a:t>Separar los desechos orgánicos de los inorgánicos. Recolectar en envases </a:t>
            </a:r>
            <a:r>
              <a:rPr lang="es-ES" dirty="0" smtClean="0">
                <a:solidFill>
                  <a:schemeClr val="tx1"/>
                </a:solidFill>
                <a:latin typeface="Arial" panose="020B0604020202020204" pitchFamily="34" charset="0"/>
                <a:cs typeface="Arial" panose="020B0604020202020204" pitchFamily="34" charset="0"/>
              </a:rPr>
              <a:t>diferentes. </a:t>
            </a:r>
            <a:r>
              <a:rPr lang="es-ES" dirty="0">
                <a:solidFill>
                  <a:schemeClr val="tx1"/>
                </a:solidFill>
                <a:latin typeface="Arial" panose="020B0604020202020204" pitchFamily="34" charset="0"/>
                <a:cs typeface="Arial" panose="020B0604020202020204" pitchFamily="34" charset="0"/>
              </a:rPr>
              <a:t>Almacenar </a:t>
            </a:r>
            <a:r>
              <a:rPr lang="es-ES" dirty="0" smtClean="0">
                <a:solidFill>
                  <a:schemeClr val="tx1"/>
                </a:solidFill>
                <a:latin typeface="Arial" panose="020B0604020202020204" pitchFamily="34" charset="0"/>
                <a:cs typeface="Arial" panose="020B0604020202020204" pitchFamily="34" charset="0"/>
              </a:rPr>
              <a:t>en </a:t>
            </a:r>
            <a:r>
              <a:rPr lang="es-ES" dirty="0">
                <a:solidFill>
                  <a:schemeClr val="tx1"/>
                </a:solidFill>
                <a:latin typeface="Arial" panose="020B0604020202020204" pitchFamily="34" charset="0"/>
                <a:cs typeface="Arial" panose="020B0604020202020204" pitchFamily="34" charset="0"/>
              </a:rPr>
              <a:t>un lugar </a:t>
            </a:r>
            <a:r>
              <a:rPr lang="es-ES" dirty="0" smtClean="0">
                <a:solidFill>
                  <a:schemeClr val="tx1"/>
                </a:solidFill>
                <a:latin typeface="Arial" panose="020B0604020202020204" pitchFamily="34" charset="0"/>
                <a:cs typeface="Arial" panose="020B0604020202020204" pitchFamily="34" charset="0"/>
              </a:rPr>
              <a:t>aislado </a:t>
            </a:r>
            <a:r>
              <a:rPr lang="es-ES" dirty="0">
                <a:solidFill>
                  <a:schemeClr val="tx1"/>
                </a:solidFill>
                <a:latin typeface="Arial" panose="020B0604020202020204" pitchFamily="34" charset="0"/>
                <a:cs typeface="Arial" panose="020B0604020202020204" pitchFamily="34" charset="0"/>
              </a:rPr>
              <a:t>y </a:t>
            </a:r>
            <a:r>
              <a:rPr lang="es-ES" dirty="0" smtClean="0">
                <a:solidFill>
                  <a:schemeClr val="tx1"/>
                </a:solidFill>
                <a:latin typeface="Arial" panose="020B0604020202020204" pitchFamily="34" charset="0"/>
                <a:cs typeface="Arial" panose="020B0604020202020204" pitchFamily="34" charset="0"/>
              </a:rPr>
              <a:t>protegido.</a:t>
            </a:r>
            <a:endParaRPr lang="es-ES" dirty="0" smtClean="0">
              <a:solidFill>
                <a:schemeClr val="tx1"/>
              </a:solidFill>
              <a:effectLst/>
              <a:latin typeface="Arial" panose="020B0604020202020204" pitchFamily="34" charset="0"/>
              <a:cs typeface="Arial" panose="020B0604020202020204" pitchFamily="34" charset="0"/>
            </a:endParaRPr>
          </a:p>
          <a:p>
            <a:pPr marL="514350" lvl="0" indent="-514350" algn="just">
              <a:buAutoNum type="alphaLcParenR"/>
            </a:pPr>
            <a:r>
              <a:rPr lang="es-ES" dirty="0" smtClean="0">
                <a:solidFill>
                  <a:schemeClr val="tx1"/>
                </a:solidFill>
                <a:latin typeface="Arial" panose="020B0604020202020204" pitchFamily="34" charset="0"/>
                <a:cs typeface="Arial" panose="020B0604020202020204" pitchFamily="34" charset="0"/>
              </a:rPr>
              <a:t>Uso </a:t>
            </a:r>
            <a:r>
              <a:rPr lang="es-ES" dirty="0">
                <a:solidFill>
                  <a:schemeClr val="tx1"/>
                </a:solidFill>
                <a:latin typeface="Arial" panose="020B0604020202020204" pitchFamily="34" charset="0"/>
                <a:cs typeface="Arial" panose="020B0604020202020204" pitchFamily="34" charset="0"/>
              </a:rPr>
              <a:t>de </a:t>
            </a:r>
            <a:r>
              <a:rPr lang="es-ES" dirty="0" smtClean="0">
                <a:solidFill>
                  <a:schemeClr val="tx1"/>
                </a:solidFill>
                <a:latin typeface="Arial" panose="020B0604020202020204" pitchFamily="34" charset="0"/>
                <a:cs typeface="Arial" panose="020B0604020202020204" pitchFamily="34" charset="0"/>
              </a:rPr>
              <a:t>recipientes</a:t>
            </a:r>
          </a:p>
          <a:p>
            <a:pPr marL="514350" lvl="0" indent="-514350" algn="just">
              <a:buAutoNum type="alphaLcParenR"/>
            </a:pPr>
            <a:r>
              <a:rPr lang="es-ES" dirty="0" smtClean="0">
                <a:solidFill>
                  <a:schemeClr val="tx1"/>
                </a:solidFill>
                <a:latin typeface="Arial" panose="020B0604020202020204" pitchFamily="34" charset="0"/>
                <a:cs typeface="Arial" panose="020B0604020202020204" pitchFamily="34" charset="0"/>
              </a:rPr>
              <a:t>Uso </a:t>
            </a:r>
            <a:r>
              <a:rPr lang="es-ES" dirty="0">
                <a:solidFill>
                  <a:schemeClr val="tx1"/>
                </a:solidFill>
                <a:latin typeface="Arial" panose="020B0604020202020204" pitchFamily="34" charset="0"/>
                <a:cs typeface="Arial" panose="020B0604020202020204" pitchFamily="34" charset="0"/>
              </a:rPr>
              <a:t>de Bolsas, </a:t>
            </a:r>
            <a:endParaRPr lang="es-ES" dirty="0" smtClean="0">
              <a:solidFill>
                <a:schemeClr val="tx1"/>
              </a:solidFill>
              <a:latin typeface="Arial" panose="020B0604020202020204" pitchFamily="34" charset="0"/>
              <a:cs typeface="Arial" panose="020B0604020202020204" pitchFamily="34" charset="0"/>
            </a:endParaRPr>
          </a:p>
          <a:p>
            <a:pPr marL="514350" lvl="0" indent="-514350" algn="just">
              <a:buAutoNum type="alphaLcParenR"/>
            </a:pPr>
            <a:r>
              <a:rPr lang="es-ES" dirty="0" smtClean="0">
                <a:solidFill>
                  <a:schemeClr val="tx1"/>
                </a:solidFill>
                <a:latin typeface="Arial" panose="020B0604020202020204" pitchFamily="34" charset="0"/>
                <a:cs typeface="Arial" panose="020B0604020202020204" pitchFamily="34" charset="0"/>
              </a:rPr>
              <a:t>Uso </a:t>
            </a:r>
            <a:r>
              <a:rPr lang="es-ES" dirty="0">
                <a:solidFill>
                  <a:schemeClr val="tx1"/>
                </a:solidFill>
                <a:latin typeface="Arial" panose="020B0604020202020204" pitchFamily="34" charset="0"/>
                <a:cs typeface="Arial" panose="020B0604020202020204" pitchFamily="34" charset="0"/>
              </a:rPr>
              <a:t>de otros embalajes y </a:t>
            </a:r>
            <a:endParaRPr lang="es-ES" dirty="0" smtClean="0">
              <a:solidFill>
                <a:schemeClr val="tx1"/>
              </a:solidFill>
              <a:latin typeface="Arial" panose="020B0604020202020204" pitchFamily="34" charset="0"/>
              <a:cs typeface="Arial" panose="020B0604020202020204" pitchFamily="34" charset="0"/>
            </a:endParaRPr>
          </a:p>
          <a:p>
            <a:pPr marL="514350" lvl="0" indent="-514350" algn="just">
              <a:buAutoNum type="alphaLcParenR"/>
            </a:pPr>
            <a:r>
              <a:rPr lang="es-ES" dirty="0" smtClean="0">
                <a:solidFill>
                  <a:schemeClr val="tx1"/>
                </a:solidFill>
                <a:latin typeface="Arial" panose="020B0604020202020204" pitchFamily="34" charset="0"/>
                <a:cs typeface="Arial" panose="020B0604020202020204" pitchFamily="34" charset="0"/>
              </a:rPr>
              <a:t>Uso de recipientes o bolsas con colores diversos y con símbolos.</a:t>
            </a:r>
          </a:p>
          <a:p>
            <a:pPr algn="just"/>
            <a:endParaRPr lang="es-ES" dirty="0" smtClean="0">
              <a:effectLst/>
            </a:endParaRPr>
          </a:p>
          <a:p>
            <a:pPr algn="just"/>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314" name="Picture 2" descr="C:\Users\Michael\AppData\Local\Microsoft\Windows\Temporary Internet Files\Content.IE5\IHVUAX1F\residuos_soloido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89040"/>
            <a:ext cx="4032448" cy="292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56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792087"/>
          </a:xfrm>
        </p:spPr>
        <p:txBody>
          <a:bodyPr>
            <a:normAutofit/>
          </a:bodyPr>
          <a:lstStyle/>
          <a:p>
            <a:r>
              <a:rPr lang="es-ES" dirty="0" smtClean="0"/>
              <a:t>Bioseguridad en un laboratorio</a:t>
            </a:r>
            <a:endParaRPr lang="es-ES" dirty="0"/>
          </a:p>
        </p:txBody>
      </p:sp>
      <p:sp>
        <p:nvSpPr>
          <p:cNvPr id="3" name="2 Subtítulo"/>
          <p:cNvSpPr>
            <a:spLocks noGrp="1"/>
          </p:cNvSpPr>
          <p:nvPr>
            <p:ph type="subTitle" idx="1"/>
          </p:nvPr>
        </p:nvSpPr>
        <p:spPr>
          <a:xfrm>
            <a:off x="827584" y="1268760"/>
            <a:ext cx="7632848" cy="4370040"/>
          </a:xfrm>
        </p:spPr>
        <p:txBody>
          <a:bodyPr>
            <a:normAutofit/>
          </a:bodyPr>
          <a:lstStyle/>
          <a:p>
            <a:pPr algn="just"/>
            <a:r>
              <a:rPr lang="es-ES" dirty="0" smtClean="0">
                <a:solidFill>
                  <a:schemeClr val="tx1"/>
                </a:solidFill>
              </a:rPr>
              <a:t>El </a:t>
            </a:r>
            <a:r>
              <a:rPr lang="es-ES" dirty="0">
                <a:solidFill>
                  <a:schemeClr val="tx1"/>
                </a:solidFill>
              </a:rPr>
              <a:t>personal de laboratorio debe </a:t>
            </a:r>
            <a:r>
              <a:rPr lang="es-ES" dirty="0" smtClean="0">
                <a:solidFill>
                  <a:schemeClr val="tx1"/>
                </a:solidFill>
              </a:rPr>
              <a:t>ser bien investigada para confirmar su salud.</a:t>
            </a:r>
            <a:endParaRPr lang="es-ES" dirty="0" smtClean="0">
              <a:solidFill>
                <a:schemeClr val="tx1"/>
              </a:solidFill>
              <a:effectLst/>
            </a:endParaRPr>
          </a:p>
          <a:p>
            <a:pPr algn="just"/>
            <a:r>
              <a:rPr lang="es-ES" dirty="0" smtClean="0">
                <a:solidFill>
                  <a:schemeClr val="tx1"/>
                </a:solidFill>
              </a:rPr>
              <a:t>Un laboratorio manipulando </a:t>
            </a:r>
            <a:r>
              <a:rPr lang="es-ES" dirty="0" err="1" smtClean="0">
                <a:solidFill>
                  <a:schemeClr val="tx1"/>
                </a:solidFill>
              </a:rPr>
              <a:t>microor-ganismos</a:t>
            </a:r>
            <a:r>
              <a:rPr lang="es-ES" dirty="0" smtClean="0">
                <a:solidFill>
                  <a:schemeClr val="tx1"/>
                </a:solidFill>
              </a:rPr>
              <a:t> debe instalar la señal internacional de “riesgo </a:t>
            </a:r>
            <a:r>
              <a:rPr lang="es-ES" dirty="0" err="1" smtClean="0">
                <a:solidFill>
                  <a:schemeClr val="tx1"/>
                </a:solidFill>
              </a:rPr>
              <a:t>biologico</a:t>
            </a:r>
            <a:r>
              <a:rPr lang="es-ES" dirty="0" smtClean="0">
                <a:solidFill>
                  <a:schemeClr val="tx1"/>
                </a:solidFill>
              </a:rPr>
              <a:t>”.</a:t>
            </a:r>
            <a:endParaRPr lang="es-ES" dirty="0" smtClean="0">
              <a:solidFill>
                <a:schemeClr val="tx1"/>
              </a:solidFill>
              <a:effectLst/>
            </a:endParaRPr>
          </a:p>
          <a:p>
            <a:pPr lvl="0" algn="l"/>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338" name="Picture 2" descr="C:\Users\Michael\AppData\Local\Microsoft\Windows\Temporary Internet Files\Content.IE5\BIUSJRQR\R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89" y="3645024"/>
            <a:ext cx="1396973" cy="18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21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792087"/>
          </a:xfrm>
        </p:spPr>
        <p:txBody>
          <a:bodyPr>
            <a:normAutofit/>
          </a:bodyPr>
          <a:lstStyle/>
          <a:p>
            <a:pPr algn="l"/>
            <a:r>
              <a:rPr lang="es-ES" dirty="0" smtClean="0"/>
              <a:t>Bioseguridad en la cocina</a:t>
            </a:r>
            <a:endParaRPr lang="es-ES" dirty="0"/>
          </a:p>
        </p:txBody>
      </p:sp>
      <p:sp>
        <p:nvSpPr>
          <p:cNvPr id="3" name="2 Subtítulo"/>
          <p:cNvSpPr>
            <a:spLocks noGrp="1"/>
          </p:cNvSpPr>
          <p:nvPr>
            <p:ph type="subTitle" idx="1"/>
          </p:nvPr>
        </p:nvSpPr>
        <p:spPr>
          <a:xfrm>
            <a:off x="827584" y="1268760"/>
            <a:ext cx="7632848" cy="5184576"/>
          </a:xfrm>
        </p:spPr>
        <p:txBody>
          <a:bodyPr>
            <a:normAutofit fontScale="92500" lnSpcReduction="20000"/>
          </a:bodyPr>
          <a:lstStyle/>
          <a:p>
            <a:pPr algn="just"/>
            <a:r>
              <a:rPr lang="es-ES" dirty="0" smtClean="0">
                <a:solidFill>
                  <a:schemeClr val="tx1"/>
                </a:solidFill>
              </a:rPr>
              <a:t>El personal de la cocina hospitalaria no debe contagiar la comida o va a distribuir enfermedades a pacientes con sistemas inmunológicos flojos con efectos gravísimas. Por eso las condiciones de trabajo para una cocina hospitalaria son estrictas: </a:t>
            </a:r>
            <a:endParaRPr lang="es-ES" dirty="0" smtClean="0">
              <a:solidFill>
                <a:schemeClr val="tx1"/>
              </a:solidFill>
              <a:effectLst/>
            </a:endParaRPr>
          </a:p>
          <a:p>
            <a:pPr algn="just"/>
            <a:r>
              <a:rPr lang="es-ES" dirty="0" smtClean="0">
                <a:solidFill>
                  <a:schemeClr val="tx1"/>
                </a:solidFill>
              </a:rPr>
              <a:t>-- Ambiente Físico (ventanas seguras)</a:t>
            </a:r>
            <a:endParaRPr lang="es-ES" dirty="0" smtClean="0">
              <a:solidFill>
                <a:schemeClr val="tx1"/>
              </a:solidFill>
              <a:effectLst/>
            </a:endParaRPr>
          </a:p>
          <a:p>
            <a:pPr algn="just"/>
            <a:r>
              <a:rPr lang="es-ES" dirty="0" smtClean="0">
                <a:solidFill>
                  <a:schemeClr val="tx1"/>
                </a:solidFill>
              </a:rPr>
              <a:t>-- Condiciones </a:t>
            </a:r>
            <a:r>
              <a:rPr lang="es-ES" dirty="0">
                <a:solidFill>
                  <a:schemeClr val="tx1"/>
                </a:solidFill>
              </a:rPr>
              <a:t>de trabajo seguras </a:t>
            </a:r>
            <a:r>
              <a:rPr lang="es-ES" dirty="0" smtClean="0">
                <a:solidFill>
                  <a:schemeClr val="tx1"/>
                </a:solidFill>
              </a:rPr>
              <a:t>(horarios)</a:t>
            </a:r>
            <a:endParaRPr lang="es-ES" dirty="0" smtClean="0">
              <a:solidFill>
                <a:schemeClr val="tx1"/>
              </a:solidFill>
              <a:effectLst/>
            </a:endParaRPr>
          </a:p>
          <a:p>
            <a:pPr algn="just"/>
            <a:r>
              <a:rPr lang="es-ES" dirty="0" smtClean="0">
                <a:solidFill>
                  <a:schemeClr val="tx1"/>
                </a:solidFill>
              </a:rPr>
              <a:t>-- Medidas </a:t>
            </a:r>
            <a:r>
              <a:rPr lang="es-ES" dirty="0">
                <a:solidFill>
                  <a:schemeClr val="tx1"/>
                </a:solidFill>
              </a:rPr>
              <a:t>de seguridad del personal de </a:t>
            </a:r>
            <a:r>
              <a:rPr lang="es-ES" dirty="0" smtClean="0">
                <a:solidFill>
                  <a:schemeClr val="tx1"/>
                </a:solidFill>
              </a:rPr>
              <a:t>nutrición (guantes, gorros desechables)</a:t>
            </a:r>
            <a:endParaRPr lang="es-ES" dirty="0" smtClean="0">
              <a:solidFill>
                <a:schemeClr val="tx1"/>
              </a:solidFill>
              <a:effectLst/>
            </a:endParaRPr>
          </a:p>
          <a:p>
            <a:pPr algn="just"/>
            <a:r>
              <a:rPr lang="es-ES" dirty="0" smtClean="0">
                <a:solidFill>
                  <a:schemeClr val="tx1"/>
                </a:solidFill>
              </a:rPr>
              <a:t>-- Medidas específicas (guardar alimentos de manera segura etc.).</a:t>
            </a:r>
            <a:endParaRPr lang="es-ES" dirty="0" smtClean="0">
              <a:solidFill>
                <a:schemeClr val="tx1"/>
              </a:solidFill>
              <a:effectLst/>
            </a:endParaRPr>
          </a:p>
          <a:p>
            <a:pPr lvl="0" algn="l"/>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362" name="Picture 2" descr="C:\Users\Michael\AppData\Local\Microsoft\Windows\Temporary Internet Files\Content.IE5\IJ25TSTP\31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88640"/>
            <a:ext cx="1981448" cy="105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5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792087"/>
          </a:xfrm>
        </p:spPr>
        <p:txBody>
          <a:bodyPr>
            <a:normAutofit/>
          </a:bodyPr>
          <a:lstStyle/>
          <a:p>
            <a:pPr algn="l"/>
            <a:r>
              <a:rPr lang="es-ES" dirty="0" smtClean="0"/>
              <a:t>Bioseguridad en la lavandería</a:t>
            </a:r>
            <a:endParaRPr lang="es-ES" dirty="0"/>
          </a:p>
        </p:txBody>
      </p:sp>
      <p:sp>
        <p:nvSpPr>
          <p:cNvPr id="3" name="2 Subtítulo"/>
          <p:cNvSpPr>
            <a:spLocks noGrp="1"/>
          </p:cNvSpPr>
          <p:nvPr>
            <p:ph type="subTitle" idx="1"/>
          </p:nvPr>
        </p:nvSpPr>
        <p:spPr>
          <a:xfrm>
            <a:off x="827584" y="1052736"/>
            <a:ext cx="7632848" cy="5184576"/>
          </a:xfrm>
        </p:spPr>
        <p:txBody>
          <a:bodyPr>
            <a:normAutofit/>
          </a:bodyPr>
          <a:lstStyle/>
          <a:p>
            <a:pPr algn="just"/>
            <a:r>
              <a:rPr lang="es-ES" dirty="0" smtClean="0">
                <a:solidFill>
                  <a:schemeClr val="tx1"/>
                </a:solidFill>
              </a:rPr>
              <a:t>La ropa de un hospital es CONTAMINADA. Por eso el personal de la lavandería trabaja con su uniforme, con un delantal impermeable (no poroso para desinfectar), con un barbijo y con guantes. </a:t>
            </a:r>
          </a:p>
          <a:p>
            <a:pPr algn="just"/>
            <a:r>
              <a:rPr lang="es-ES" dirty="0" smtClean="0">
                <a:solidFill>
                  <a:schemeClr val="tx1"/>
                </a:solidFill>
              </a:rPr>
              <a:t>La ropa de un hospital tiene que ser transportada en contenedores cerrados. Va a ser lavada según su selección.</a:t>
            </a:r>
          </a:p>
          <a:p>
            <a:pPr algn="just"/>
            <a:r>
              <a:rPr lang="es-ES" dirty="0" smtClean="0">
                <a:solidFill>
                  <a:schemeClr val="tx1"/>
                </a:solidFill>
              </a:rPr>
              <a:t>La lavandería tiene que ser con ventilación natural cruzada o con extractores. </a:t>
            </a:r>
          </a:p>
          <a:p>
            <a:pPr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388" name="Picture 4" descr="C:\Users\Michael\AppData\Local\Microsoft\Windows\Temporary Internet Files\Content.IE5\BIUSJRQR\montar+lavander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345" y="116632"/>
            <a:ext cx="1368152" cy="101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4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080120"/>
          </a:xfrm>
        </p:spPr>
        <p:txBody>
          <a:bodyPr>
            <a:normAutofit/>
          </a:bodyPr>
          <a:lstStyle/>
          <a:p>
            <a:pPr algn="l"/>
            <a:r>
              <a:rPr lang="es-ES" dirty="0" smtClean="0"/>
              <a:t>El manejo de la limpieza</a:t>
            </a:r>
            <a:endParaRPr lang="es-ES" dirty="0"/>
          </a:p>
        </p:txBody>
      </p:sp>
      <p:sp>
        <p:nvSpPr>
          <p:cNvPr id="3" name="2 Subtítulo"/>
          <p:cNvSpPr>
            <a:spLocks noGrp="1"/>
          </p:cNvSpPr>
          <p:nvPr>
            <p:ph type="subTitle" idx="1"/>
          </p:nvPr>
        </p:nvSpPr>
        <p:spPr>
          <a:xfrm>
            <a:off x="827584" y="1268760"/>
            <a:ext cx="7632848" cy="4968552"/>
          </a:xfrm>
        </p:spPr>
        <p:txBody>
          <a:bodyPr>
            <a:normAutofit fontScale="92500" lnSpcReduction="10000"/>
          </a:bodyPr>
          <a:lstStyle/>
          <a:p>
            <a:pPr algn="just"/>
            <a:r>
              <a:rPr lang="es-ES" dirty="0" smtClean="0">
                <a:solidFill>
                  <a:schemeClr val="tx1"/>
                </a:solidFill>
                <a:effectLst/>
              </a:rPr>
              <a:t>-- Limpieza</a:t>
            </a:r>
          </a:p>
          <a:p>
            <a:pPr algn="just"/>
            <a:r>
              <a:rPr lang="es-ES" dirty="0" smtClean="0">
                <a:solidFill>
                  <a:schemeClr val="tx1"/>
                </a:solidFill>
              </a:rPr>
              <a:t>-- Descontaminación</a:t>
            </a:r>
          </a:p>
          <a:p>
            <a:pPr algn="just"/>
            <a:r>
              <a:rPr lang="es-ES" dirty="0" smtClean="0">
                <a:solidFill>
                  <a:schemeClr val="tx1"/>
                </a:solidFill>
                <a:effectLst/>
              </a:rPr>
              <a:t>-- Procedimientos de lavado de material.</a:t>
            </a:r>
          </a:p>
          <a:p>
            <a:pPr algn="just"/>
            <a:endParaRPr lang="es-ES" dirty="0">
              <a:solidFill>
                <a:schemeClr val="tx1"/>
              </a:solidFill>
              <a:effectLst/>
            </a:endParaRPr>
          </a:p>
          <a:p>
            <a:pPr algn="just"/>
            <a:r>
              <a:rPr lang="es-ES" dirty="0" smtClean="0">
                <a:solidFill>
                  <a:schemeClr val="tx1"/>
                </a:solidFill>
              </a:rPr>
              <a:t>Eso es otra prevención básica. </a:t>
            </a:r>
            <a:endParaRPr lang="es-ES" dirty="0" smtClean="0">
              <a:solidFill>
                <a:schemeClr val="tx1"/>
              </a:solidFill>
              <a:effectLst/>
            </a:endParaRPr>
          </a:p>
          <a:p>
            <a:pPr algn="just"/>
            <a:endParaRPr lang="es-ES" dirty="0" smtClean="0">
              <a:solidFill>
                <a:schemeClr val="tx1"/>
              </a:solidFill>
              <a:effectLst/>
            </a:endParaRPr>
          </a:p>
          <a:p>
            <a:pPr algn="just"/>
            <a:r>
              <a:rPr lang="es-ES" b="1" dirty="0" smtClean="0">
                <a:solidFill>
                  <a:schemeClr val="tx1"/>
                </a:solidFill>
              </a:rPr>
              <a:t>Cuidado y limpieza del material y </a:t>
            </a:r>
            <a:r>
              <a:rPr lang="es-ES" b="1" dirty="0" err="1">
                <a:solidFill>
                  <a:schemeClr val="tx1"/>
                </a:solidFill>
              </a:rPr>
              <a:t>a</a:t>
            </a:r>
            <a:r>
              <a:rPr lang="es-ES" b="1" dirty="0" err="1" smtClean="0">
                <a:solidFill>
                  <a:schemeClr val="tx1"/>
                </a:solidFill>
              </a:rPr>
              <a:t>rea</a:t>
            </a:r>
            <a:endParaRPr lang="es-ES" dirty="0" smtClean="0">
              <a:solidFill>
                <a:schemeClr val="tx1"/>
              </a:solidFill>
              <a:effectLst/>
            </a:endParaRPr>
          </a:p>
          <a:p>
            <a:pPr algn="just"/>
            <a:r>
              <a:rPr lang="es-ES" dirty="0">
                <a:solidFill>
                  <a:schemeClr val="tx1"/>
                </a:solidFill>
              </a:rPr>
              <a:t>Las zonas </a:t>
            </a:r>
            <a:r>
              <a:rPr lang="es-ES" dirty="0" smtClean="0">
                <a:solidFill>
                  <a:schemeClr val="tx1"/>
                </a:solidFill>
              </a:rPr>
              <a:t>de trabajo</a:t>
            </a:r>
            <a:r>
              <a:rPr lang="es-ES" dirty="0">
                <a:solidFill>
                  <a:schemeClr val="tx1"/>
                </a:solidFill>
              </a:rPr>
              <a:t> deben de desinfectarse después de producirse un derrame de sangre o fluido corporal, y al terminar las labores.</a:t>
            </a:r>
            <a:endParaRPr lang="es-ES" dirty="0" smtClean="0">
              <a:solidFill>
                <a:schemeClr val="tx1"/>
              </a:solidFill>
              <a:effectLst/>
            </a:endParaRPr>
          </a:p>
          <a:p>
            <a:pPr algn="just"/>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410" name="Picture 2" descr="C:\Users\Michael\AppData\Local\Microsoft\Windows\Temporary Internet Files\Content.IE5\IJ25TSTP\limpiez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4664"/>
            <a:ext cx="2598415" cy="179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7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16633"/>
            <a:ext cx="8748464" cy="720080"/>
          </a:xfrm>
        </p:spPr>
        <p:txBody>
          <a:bodyPr>
            <a:normAutofit/>
          </a:bodyPr>
          <a:lstStyle/>
          <a:p>
            <a:r>
              <a:rPr lang="es-ES" sz="3600" dirty="0" smtClean="0"/>
              <a:t>Capítulos</a:t>
            </a:r>
            <a:endParaRPr lang="es-ES" sz="3600" dirty="0"/>
          </a:p>
        </p:txBody>
      </p:sp>
      <p:sp>
        <p:nvSpPr>
          <p:cNvPr id="3" name="2 Subtítulo"/>
          <p:cNvSpPr>
            <a:spLocks noGrp="1"/>
          </p:cNvSpPr>
          <p:nvPr>
            <p:ph type="subTitle" idx="1"/>
          </p:nvPr>
        </p:nvSpPr>
        <p:spPr>
          <a:xfrm>
            <a:off x="539552" y="850404"/>
            <a:ext cx="8424936" cy="6007596"/>
          </a:xfrm>
        </p:spPr>
        <p:txBody>
          <a:bodyPr>
            <a:normAutofit fontScale="85000" lnSpcReduction="20000"/>
          </a:bodyPr>
          <a:lstStyle/>
          <a:p>
            <a:pPr algn="just"/>
            <a:r>
              <a:rPr lang="es-ES" b="1" dirty="0" smtClean="0">
                <a:solidFill>
                  <a:schemeClr val="tx1"/>
                </a:solidFill>
              </a:rPr>
              <a:t>Estándares</a:t>
            </a:r>
            <a:r>
              <a:rPr lang="es-ES" dirty="0" smtClean="0">
                <a:solidFill>
                  <a:schemeClr val="tx1"/>
                </a:solidFill>
              </a:rPr>
              <a:t>: zona verde – habitaciones – pisos – ventilación – ruidos – electricidad – agua – baños - antivirus </a:t>
            </a:r>
          </a:p>
          <a:p>
            <a:pPr algn="just"/>
            <a:endParaRPr lang="es-ES" dirty="0" smtClean="0">
              <a:solidFill>
                <a:schemeClr val="tx1"/>
              </a:solidFill>
            </a:endParaRPr>
          </a:p>
          <a:p>
            <a:pPr algn="just"/>
            <a:r>
              <a:rPr lang="es-ES" dirty="0" smtClean="0">
                <a:solidFill>
                  <a:schemeClr val="tx1"/>
                </a:solidFill>
              </a:rPr>
              <a:t>La cama del paciente</a:t>
            </a:r>
          </a:p>
          <a:p>
            <a:pPr algn="just"/>
            <a:endParaRPr lang="es-ES" dirty="0" smtClean="0">
              <a:solidFill>
                <a:schemeClr val="tx1"/>
              </a:solidFill>
            </a:endParaRPr>
          </a:p>
          <a:p>
            <a:pPr algn="just"/>
            <a:r>
              <a:rPr lang="es-ES" b="1" dirty="0" smtClean="0">
                <a:solidFill>
                  <a:schemeClr val="tx1"/>
                </a:solidFill>
              </a:rPr>
              <a:t>La bioseguridad </a:t>
            </a:r>
          </a:p>
          <a:p>
            <a:pPr algn="just"/>
            <a:r>
              <a:rPr lang="es-ES" dirty="0" smtClean="0">
                <a:solidFill>
                  <a:schemeClr val="tx1"/>
                </a:solidFill>
              </a:rPr>
              <a:t>La bioseguridad básica</a:t>
            </a:r>
          </a:p>
          <a:p>
            <a:pPr algn="just"/>
            <a:r>
              <a:rPr lang="es-ES" dirty="0" smtClean="0">
                <a:solidFill>
                  <a:schemeClr val="tx1"/>
                </a:solidFill>
              </a:rPr>
              <a:t>La bioseguridad con operaciones: líquidos – inyecciones – lesiones – radiaciones – desechos </a:t>
            </a:r>
          </a:p>
          <a:p>
            <a:pPr algn="just"/>
            <a:r>
              <a:rPr lang="es-ES" dirty="0" smtClean="0">
                <a:solidFill>
                  <a:schemeClr val="tx1"/>
                </a:solidFill>
              </a:rPr>
              <a:t>La bioseguridad en: laboratorio – cocina – lavandería </a:t>
            </a:r>
          </a:p>
          <a:p>
            <a:pPr algn="just"/>
            <a:r>
              <a:rPr lang="es-ES" dirty="0" smtClean="0">
                <a:solidFill>
                  <a:schemeClr val="tx1"/>
                </a:solidFill>
              </a:rPr>
              <a:t>Limpieza: desinfección – esterilización </a:t>
            </a:r>
          </a:p>
          <a:p>
            <a:pPr algn="just"/>
            <a:endParaRPr lang="es-ES" dirty="0" smtClean="0">
              <a:solidFill>
                <a:schemeClr val="tx1"/>
              </a:solidFill>
            </a:endParaRPr>
          </a:p>
          <a:p>
            <a:pPr algn="just"/>
            <a:r>
              <a:rPr lang="es-ES" b="1" dirty="0" smtClean="0">
                <a:solidFill>
                  <a:schemeClr val="tx1"/>
                </a:solidFill>
              </a:rPr>
              <a:t>La seguridad por la construcción</a:t>
            </a:r>
          </a:p>
          <a:p>
            <a:pPr algn="just"/>
            <a:r>
              <a:rPr lang="es-ES" dirty="0" smtClean="0">
                <a:solidFill>
                  <a:schemeClr val="tx1"/>
                </a:solidFill>
              </a:rPr>
              <a:t>Iluminación – color – incendios: estadística y prevención</a:t>
            </a:r>
            <a:endParaRPr lang="es-ES" dirty="0">
              <a:solidFill>
                <a:schemeClr val="tx1"/>
              </a:solidFill>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05268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080120"/>
          </a:xfrm>
        </p:spPr>
        <p:txBody>
          <a:bodyPr>
            <a:normAutofit fontScale="90000"/>
          </a:bodyPr>
          <a:lstStyle/>
          <a:p>
            <a:r>
              <a:rPr lang="es-ES" dirty="0" smtClean="0"/>
              <a:t>El manejo de la limpieza 02: desinfección</a:t>
            </a:r>
            <a:endParaRPr lang="es-ES" dirty="0"/>
          </a:p>
        </p:txBody>
      </p:sp>
      <p:sp>
        <p:nvSpPr>
          <p:cNvPr id="3" name="2 Subtítulo"/>
          <p:cNvSpPr>
            <a:spLocks noGrp="1"/>
          </p:cNvSpPr>
          <p:nvPr>
            <p:ph type="subTitle" idx="1"/>
          </p:nvPr>
        </p:nvSpPr>
        <p:spPr>
          <a:xfrm>
            <a:off x="827584" y="1268760"/>
            <a:ext cx="7632848" cy="4370040"/>
          </a:xfrm>
        </p:spPr>
        <p:txBody>
          <a:bodyPr>
            <a:normAutofit/>
          </a:bodyPr>
          <a:lstStyle/>
          <a:p>
            <a:pPr lvl="0" algn="just"/>
            <a:endParaRPr lang="es-ES" dirty="0" smtClean="0"/>
          </a:p>
          <a:p>
            <a:pPr lvl="0" algn="just"/>
            <a:r>
              <a:rPr lang="es-ES" dirty="0" smtClean="0">
                <a:solidFill>
                  <a:schemeClr val="tx1"/>
                </a:solidFill>
              </a:rPr>
              <a:t>a) </a:t>
            </a:r>
            <a:r>
              <a:rPr lang="es-ES" b="1" dirty="0" smtClean="0">
                <a:solidFill>
                  <a:schemeClr val="tx1"/>
                </a:solidFill>
              </a:rPr>
              <a:t>Métodos </a:t>
            </a:r>
            <a:r>
              <a:rPr lang="es-ES" b="1" dirty="0">
                <a:solidFill>
                  <a:schemeClr val="tx1"/>
                </a:solidFill>
              </a:rPr>
              <a:t>Químicos</a:t>
            </a:r>
            <a:r>
              <a:rPr lang="es-ES" dirty="0">
                <a:solidFill>
                  <a:schemeClr val="tx1"/>
                </a:solidFill>
              </a:rPr>
              <a:t>: Desinfección de alto nivel y Desinfección de nivel intermedio</a:t>
            </a:r>
            <a:r>
              <a:rPr lang="es-ES" dirty="0" smtClean="0">
                <a:solidFill>
                  <a:schemeClr val="tx1"/>
                </a:solidFill>
              </a:rPr>
              <a:t>.</a:t>
            </a:r>
            <a:r>
              <a:rPr lang="es-ES" dirty="0">
                <a:solidFill>
                  <a:schemeClr val="tx1"/>
                </a:solidFill>
              </a:rPr>
              <a:t/>
            </a:r>
            <a:br>
              <a:rPr lang="es-ES" dirty="0">
                <a:solidFill>
                  <a:schemeClr val="tx1"/>
                </a:solidFill>
              </a:rPr>
            </a:br>
            <a:endParaRPr lang="es-ES" dirty="0" smtClean="0">
              <a:solidFill>
                <a:schemeClr val="tx1"/>
              </a:solidFill>
              <a:effectLst/>
            </a:endParaRPr>
          </a:p>
          <a:p>
            <a:pPr lvl="0" algn="just"/>
            <a:r>
              <a:rPr lang="es-ES" dirty="0" smtClean="0">
                <a:solidFill>
                  <a:schemeClr val="tx1"/>
                </a:solidFill>
              </a:rPr>
              <a:t>b) </a:t>
            </a:r>
            <a:r>
              <a:rPr lang="es-ES" b="1" dirty="0" smtClean="0">
                <a:solidFill>
                  <a:schemeClr val="tx1"/>
                </a:solidFill>
              </a:rPr>
              <a:t>Métodos No Químicos</a:t>
            </a:r>
            <a:r>
              <a:rPr lang="es-ES" dirty="0">
                <a:solidFill>
                  <a:schemeClr val="tx1"/>
                </a:solidFill>
              </a:rPr>
              <a:t>: </a:t>
            </a:r>
            <a:endParaRPr lang="es-ES" dirty="0" smtClean="0">
              <a:solidFill>
                <a:schemeClr val="tx1"/>
              </a:solidFill>
            </a:endParaRPr>
          </a:p>
          <a:p>
            <a:pPr lvl="0" algn="just"/>
            <a:r>
              <a:rPr lang="es-ES" dirty="0" smtClean="0">
                <a:solidFill>
                  <a:schemeClr val="tx1"/>
                </a:solidFill>
              </a:rPr>
              <a:t>Irradiación, Radiación, Ultravioleta</a:t>
            </a:r>
            <a:r>
              <a:rPr lang="es-ES" dirty="0">
                <a:solidFill>
                  <a:schemeClr val="tx1"/>
                </a:solidFill>
              </a:rPr>
              <a:t>, Pasteurización y Hervido.</a:t>
            </a:r>
            <a:endParaRPr lang="es-ES" dirty="0" smtClean="0">
              <a:solidFill>
                <a:schemeClr val="tx1"/>
              </a:solidFill>
              <a:effectLst/>
            </a:endParaRPr>
          </a:p>
          <a:p>
            <a:pPr algn="just"/>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6893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080120"/>
          </a:xfrm>
        </p:spPr>
        <p:txBody>
          <a:bodyPr>
            <a:normAutofit fontScale="90000"/>
          </a:bodyPr>
          <a:lstStyle/>
          <a:p>
            <a:r>
              <a:rPr lang="es-ES" dirty="0" smtClean="0"/>
              <a:t>El manejo de la limpieza 03: esterilización</a:t>
            </a:r>
            <a:endParaRPr lang="es-ES" dirty="0"/>
          </a:p>
        </p:txBody>
      </p:sp>
      <p:sp>
        <p:nvSpPr>
          <p:cNvPr id="3" name="2 Subtítulo"/>
          <p:cNvSpPr>
            <a:spLocks noGrp="1"/>
          </p:cNvSpPr>
          <p:nvPr>
            <p:ph type="subTitle" idx="1"/>
          </p:nvPr>
        </p:nvSpPr>
        <p:spPr>
          <a:xfrm>
            <a:off x="827584" y="1268760"/>
            <a:ext cx="7632848" cy="4370040"/>
          </a:xfrm>
        </p:spPr>
        <p:txBody>
          <a:bodyPr>
            <a:normAutofit/>
          </a:bodyPr>
          <a:lstStyle/>
          <a:p>
            <a:pPr lvl="0" algn="l"/>
            <a:r>
              <a:rPr lang="es-ES" dirty="0" smtClean="0">
                <a:solidFill>
                  <a:schemeClr val="tx1"/>
                </a:solidFill>
              </a:rPr>
              <a:t>Se aplica lo que es más eficiente de caso a caso para instrumentos, materiales en paquetes:</a:t>
            </a:r>
            <a:br>
              <a:rPr lang="es-ES" dirty="0" smtClean="0">
                <a:solidFill>
                  <a:schemeClr val="tx1"/>
                </a:solidFill>
              </a:rPr>
            </a:br>
            <a:endParaRPr lang="es-ES" dirty="0" smtClean="0">
              <a:solidFill>
                <a:schemeClr val="tx1"/>
              </a:solidFill>
            </a:endParaRPr>
          </a:p>
          <a:p>
            <a:pPr lvl="0" algn="l"/>
            <a:r>
              <a:rPr lang="es-ES" dirty="0" smtClean="0">
                <a:solidFill>
                  <a:schemeClr val="tx1"/>
                </a:solidFill>
              </a:rPr>
              <a:t>-- por medios</a:t>
            </a:r>
            <a:r>
              <a:rPr lang="es-ES" dirty="0">
                <a:solidFill>
                  <a:schemeClr val="tx1"/>
                </a:solidFill>
              </a:rPr>
              <a:t> físicos: </a:t>
            </a:r>
            <a:r>
              <a:rPr lang="es-ES" dirty="0" smtClean="0">
                <a:solidFill>
                  <a:schemeClr val="tx1"/>
                </a:solidFill>
              </a:rPr>
              <a:t>a </a:t>
            </a:r>
            <a:r>
              <a:rPr lang="es-ES" dirty="0">
                <a:solidFill>
                  <a:schemeClr val="tx1"/>
                </a:solidFill>
              </a:rPr>
              <a:t>vapor y </a:t>
            </a:r>
            <a:r>
              <a:rPr lang="es-ES" dirty="0" smtClean="0">
                <a:solidFill>
                  <a:schemeClr val="tx1"/>
                </a:solidFill>
              </a:rPr>
              <a:t>al calor</a:t>
            </a:r>
            <a:r>
              <a:rPr lang="es-ES" dirty="0">
                <a:solidFill>
                  <a:schemeClr val="tx1"/>
                </a:solidFill>
              </a:rPr>
              <a:t> seco.</a:t>
            </a:r>
            <a:endParaRPr lang="es-ES" dirty="0" smtClean="0">
              <a:solidFill>
                <a:schemeClr val="tx1"/>
              </a:solidFill>
              <a:effectLst/>
            </a:endParaRPr>
          </a:p>
          <a:p>
            <a:pPr algn="l"/>
            <a:r>
              <a:rPr lang="es-ES" dirty="0" smtClean="0">
                <a:solidFill>
                  <a:schemeClr val="tx1"/>
                </a:solidFill>
              </a:rPr>
              <a:t>-- con Químicos-Líquidos</a:t>
            </a:r>
            <a:r>
              <a:rPr lang="es-ES" dirty="0">
                <a:solidFill>
                  <a:schemeClr val="tx1"/>
                </a:solidFill>
              </a:rPr>
              <a:t>, </a:t>
            </a:r>
            <a:r>
              <a:rPr lang="es-ES" dirty="0" smtClean="0">
                <a:solidFill>
                  <a:schemeClr val="tx1"/>
                </a:solidFill>
              </a:rPr>
              <a:t>Químico-Gas</a:t>
            </a:r>
            <a:r>
              <a:rPr lang="es-ES" dirty="0">
                <a:solidFill>
                  <a:schemeClr val="tx1"/>
                </a:solidFill>
              </a:rPr>
              <a:t> y Químicos-Plasma</a:t>
            </a:r>
            <a:r>
              <a:rPr lang="es-ES" dirty="0" smtClean="0">
                <a:solidFill>
                  <a:schemeClr val="tx1"/>
                </a:solidFill>
              </a:rPr>
              <a:t>.</a:t>
            </a:r>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458" name="Picture 2" descr="C:\Users\Michael\AppData\Local\Microsoft\Windows\Temporary Internet Files\Content.IE5\QVABQ3RZ\autocla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728933"/>
            <a:ext cx="2503165" cy="172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49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8136904" cy="792087"/>
          </a:xfrm>
        </p:spPr>
        <p:txBody>
          <a:bodyPr>
            <a:noAutofit/>
          </a:bodyPr>
          <a:lstStyle/>
          <a:p>
            <a:r>
              <a:rPr lang="es-ES" sz="4000" dirty="0" smtClean="0"/>
              <a:t>Seguridad por la construcción 01: </a:t>
            </a:r>
            <a:br>
              <a:rPr lang="es-ES" sz="4000" dirty="0" smtClean="0"/>
            </a:br>
            <a:r>
              <a:rPr lang="es-ES" sz="4000" dirty="0" smtClean="0"/>
              <a:t>la iluminación y el color</a:t>
            </a:r>
            <a:endParaRPr lang="es-ES" sz="4000" dirty="0"/>
          </a:p>
        </p:txBody>
      </p:sp>
      <p:sp>
        <p:nvSpPr>
          <p:cNvPr id="3" name="2 Subtítulo"/>
          <p:cNvSpPr>
            <a:spLocks noGrp="1"/>
          </p:cNvSpPr>
          <p:nvPr>
            <p:ph type="subTitle" idx="1"/>
          </p:nvPr>
        </p:nvSpPr>
        <p:spPr>
          <a:xfrm>
            <a:off x="827584" y="1268760"/>
            <a:ext cx="7632848" cy="5589240"/>
          </a:xfrm>
        </p:spPr>
        <p:txBody>
          <a:bodyPr>
            <a:normAutofit fontScale="77500" lnSpcReduction="20000"/>
          </a:bodyPr>
          <a:lstStyle/>
          <a:p>
            <a:pPr algn="l"/>
            <a:r>
              <a:rPr lang="es-ES" dirty="0" smtClean="0">
                <a:solidFill>
                  <a:schemeClr val="tx1"/>
                </a:solidFill>
              </a:rPr>
              <a:t>La iluminación es un elemento de </a:t>
            </a:r>
          </a:p>
          <a:p>
            <a:pPr algn="l"/>
            <a:r>
              <a:rPr lang="es-ES" dirty="0" smtClean="0">
                <a:solidFill>
                  <a:schemeClr val="tx1"/>
                </a:solidFill>
              </a:rPr>
              <a:t>seguridad para reducir accidentes </a:t>
            </a:r>
          </a:p>
          <a:p>
            <a:pPr algn="l"/>
            <a:r>
              <a:rPr lang="es-ES" dirty="0" smtClean="0">
                <a:solidFill>
                  <a:schemeClr val="tx1"/>
                </a:solidFill>
              </a:rPr>
              <a:t>y lesiones al paciente y al personal en </a:t>
            </a:r>
          </a:p>
          <a:p>
            <a:pPr algn="l"/>
            <a:r>
              <a:rPr lang="es-ES" dirty="0" smtClean="0">
                <a:solidFill>
                  <a:schemeClr val="tx1"/>
                </a:solidFill>
              </a:rPr>
              <a:t>salas y corredores. El color es un </a:t>
            </a:r>
            <a:r>
              <a:rPr lang="es-ES" dirty="0" err="1" smtClean="0">
                <a:solidFill>
                  <a:schemeClr val="tx1"/>
                </a:solidFill>
              </a:rPr>
              <a:t>men</a:t>
            </a:r>
            <a:r>
              <a:rPr lang="es-ES" dirty="0" smtClean="0">
                <a:solidFill>
                  <a:schemeClr val="tx1"/>
                </a:solidFill>
              </a:rPr>
              <a:t>-</a:t>
            </a:r>
          </a:p>
          <a:p>
            <a:pPr algn="l"/>
            <a:r>
              <a:rPr lang="es-ES" dirty="0" smtClean="0">
                <a:solidFill>
                  <a:schemeClr val="tx1"/>
                </a:solidFill>
              </a:rPr>
              <a:t>saje sensual sentimental al ojo. </a:t>
            </a:r>
          </a:p>
          <a:p>
            <a:pPr algn="just"/>
            <a:endParaRPr lang="es-ES" dirty="0">
              <a:solidFill>
                <a:schemeClr val="tx1"/>
              </a:solidFill>
            </a:endParaRPr>
          </a:p>
          <a:p>
            <a:pPr algn="just"/>
            <a:r>
              <a:rPr lang="es-ES" dirty="0" smtClean="0">
                <a:solidFill>
                  <a:schemeClr val="tx1"/>
                </a:solidFill>
              </a:rPr>
              <a:t>La iluminación máxima debe ser en salas de operaciones (quirófanos), en la Unidad de Cuidado Intensivo (UCI), en laboratorios de análisis, en el ingreso de la emergencia, en la recepción. Puede ser natural o artificial blanca, fluorescente y homogénea. </a:t>
            </a:r>
          </a:p>
          <a:p>
            <a:pPr algn="just"/>
            <a:r>
              <a:rPr lang="es-ES" dirty="0" smtClean="0">
                <a:solidFill>
                  <a:schemeClr val="tx1"/>
                </a:solidFill>
                <a:effectLst/>
              </a:rPr>
              <a:t/>
            </a:r>
            <a:br>
              <a:rPr lang="es-ES" dirty="0" smtClean="0">
                <a:solidFill>
                  <a:schemeClr val="tx1"/>
                </a:solidFill>
                <a:effectLst/>
              </a:rPr>
            </a:br>
            <a:r>
              <a:rPr lang="es-ES" dirty="0" smtClean="0">
                <a:solidFill>
                  <a:schemeClr val="tx1"/>
                </a:solidFill>
                <a:effectLst/>
              </a:rPr>
              <a:t>Cuartos de pacientes tienen iluminación natural y artificial de intensidad media directa. Lámparas de cabecera deben ser. </a:t>
            </a:r>
          </a:p>
          <a:p>
            <a:pPr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482" name="Picture 2" descr="C:\Users\Michael\AppData\Local\Microsoft\Windows\Temporary Internet Files\Content.IE5\BIUSJRQR\Salem_Hospital_Oregon_nigh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484784"/>
            <a:ext cx="2483768" cy="142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97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8640"/>
            <a:ext cx="8424936" cy="792087"/>
          </a:xfrm>
        </p:spPr>
        <p:txBody>
          <a:bodyPr>
            <a:noAutofit/>
          </a:bodyPr>
          <a:lstStyle/>
          <a:p>
            <a:pPr algn="l"/>
            <a:r>
              <a:rPr lang="es-ES" sz="3600" dirty="0" smtClean="0"/>
              <a:t>Seguridad por la construcción 02: </a:t>
            </a:r>
            <a:br>
              <a:rPr lang="es-ES" sz="3600" dirty="0" smtClean="0"/>
            </a:br>
            <a:r>
              <a:rPr lang="es-ES" sz="3600" dirty="0" smtClean="0"/>
              <a:t>estadísticas de incendios</a:t>
            </a:r>
            <a:endParaRPr lang="es-ES" sz="3600" dirty="0"/>
          </a:p>
        </p:txBody>
      </p:sp>
      <p:sp>
        <p:nvSpPr>
          <p:cNvPr id="3" name="2 Subtítulo"/>
          <p:cNvSpPr>
            <a:spLocks noGrp="1"/>
          </p:cNvSpPr>
          <p:nvPr>
            <p:ph type="subTitle" idx="1"/>
          </p:nvPr>
        </p:nvSpPr>
        <p:spPr>
          <a:xfrm>
            <a:off x="611560" y="1268760"/>
            <a:ext cx="6264696" cy="1885855"/>
          </a:xfrm>
        </p:spPr>
        <p:txBody>
          <a:bodyPr>
            <a:normAutofit fontScale="32500" lnSpcReduction="20000"/>
          </a:bodyPr>
          <a:lstStyle/>
          <a:p>
            <a:pPr algn="l"/>
            <a:r>
              <a:rPr lang="es-ES" sz="7400" dirty="0" smtClean="0">
                <a:solidFill>
                  <a:schemeClr val="tx1"/>
                </a:solidFill>
                <a:latin typeface="Arial" panose="020B0604020202020204" pitchFamily="34" charset="0"/>
                <a:cs typeface="Arial" panose="020B0604020202020204" pitchFamily="34" charset="0"/>
              </a:rPr>
              <a:t>Los </a:t>
            </a:r>
            <a:r>
              <a:rPr lang="es-ES" sz="7400" dirty="0">
                <a:solidFill>
                  <a:schemeClr val="tx1"/>
                </a:solidFill>
                <a:latin typeface="Arial" panose="020B0604020202020204" pitchFamily="34" charset="0"/>
                <a:cs typeface="Arial" panose="020B0604020202020204" pitchFamily="34" charset="0"/>
              </a:rPr>
              <a:t>estudios </a:t>
            </a:r>
            <a:r>
              <a:rPr lang="es-ES" sz="7400" dirty="0" smtClean="0">
                <a:solidFill>
                  <a:schemeClr val="tx1"/>
                </a:solidFill>
                <a:latin typeface="Arial" panose="020B0604020202020204" pitchFamily="34" charset="0"/>
                <a:cs typeface="Arial" panose="020B0604020202020204" pitchFamily="34" charset="0"/>
              </a:rPr>
              <a:t>internacionales indican las </a:t>
            </a:r>
          </a:p>
          <a:p>
            <a:pPr algn="l"/>
            <a:r>
              <a:rPr lang="es-ES" sz="7400" dirty="0" smtClean="0">
                <a:solidFill>
                  <a:schemeClr val="tx1"/>
                </a:solidFill>
                <a:latin typeface="Arial" panose="020B0604020202020204" pitchFamily="34" charset="0"/>
                <a:cs typeface="Arial" panose="020B0604020202020204" pitchFamily="34" charset="0"/>
              </a:rPr>
              <a:t>causas claras para incendios en hospitales </a:t>
            </a:r>
          </a:p>
          <a:p>
            <a:pPr algn="l"/>
            <a:r>
              <a:rPr lang="es-ES" sz="7400" dirty="0" smtClean="0">
                <a:solidFill>
                  <a:schemeClr val="tx1"/>
                </a:solidFill>
                <a:latin typeface="Arial" panose="020B0604020202020204" pitchFamily="34" charset="0"/>
                <a:cs typeface="Arial" panose="020B0604020202020204" pitchFamily="34" charset="0"/>
              </a:rPr>
              <a:t>(en Europa con calefacciones):</a:t>
            </a:r>
            <a:br>
              <a:rPr lang="es-ES" sz="7400" dirty="0" smtClean="0">
                <a:solidFill>
                  <a:schemeClr val="tx1"/>
                </a:solidFill>
                <a:latin typeface="Arial" panose="020B0604020202020204" pitchFamily="34" charset="0"/>
                <a:cs typeface="Arial" panose="020B0604020202020204" pitchFamily="34" charset="0"/>
              </a:rPr>
            </a:br>
            <a:r>
              <a:rPr lang="es-ES" sz="6000" dirty="0" smtClean="0">
                <a:solidFill>
                  <a:schemeClr val="tx1"/>
                </a:solidFill>
              </a:rPr>
              <a:t/>
            </a:r>
            <a:br>
              <a:rPr lang="es-ES" sz="6000" dirty="0" smtClean="0">
                <a:solidFill>
                  <a:schemeClr val="tx1"/>
                </a:solidFill>
              </a:rPr>
            </a:br>
            <a:r>
              <a:rPr lang="es-ES" dirty="0" smtClean="0">
                <a:solidFill>
                  <a:schemeClr val="tx1"/>
                </a:solidFill>
              </a:rPr>
              <a:t>    </a:t>
            </a:r>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11560" y="2348880"/>
            <a:ext cx="4680520" cy="1323439"/>
          </a:xfrm>
          <a:prstGeom prst="rect">
            <a:avLst/>
          </a:prstGeom>
          <a:noFill/>
        </p:spPr>
        <p:txBody>
          <a:bodyPr wrap="square" rtlCol="0">
            <a:spAutoFit/>
          </a:bodyPr>
          <a:lstStyle/>
          <a:p>
            <a:r>
              <a:rPr lang="es-ES" sz="2000" dirty="0" smtClean="0">
                <a:solidFill>
                  <a:schemeClr val="tx1"/>
                </a:solidFill>
                <a:latin typeface="Arial" panose="020B0604020202020204" pitchFamily="34" charset="0"/>
                <a:cs typeface="Arial" panose="020B0604020202020204" pitchFamily="34" charset="0"/>
              </a:rPr>
              <a:t>1. Gases y líquidos 26.3 %</a:t>
            </a:r>
            <a:endParaRPr lang="es-ES" sz="2000" dirty="0" smtClean="0">
              <a:solidFill>
                <a:schemeClr val="tx1"/>
              </a:solidFill>
              <a:effectLst/>
              <a:latin typeface="Arial" panose="020B0604020202020204" pitchFamily="34" charset="0"/>
              <a:cs typeface="Arial" panose="020B0604020202020204" pitchFamily="34" charset="0"/>
            </a:endParaRPr>
          </a:p>
          <a:p>
            <a:pPr lvl="0" algn="just"/>
            <a:r>
              <a:rPr lang="es-ES" sz="2000" dirty="0" smtClean="0">
                <a:solidFill>
                  <a:schemeClr val="tx1"/>
                </a:solidFill>
                <a:latin typeface="Arial" panose="020B0604020202020204" pitchFamily="34" charset="0"/>
                <a:cs typeface="Arial" panose="020B0604020202020204" pitchFamily="34" charset="0"/>
              </a:rPr>
              <a:t>2. Instalaciones eléctricas 22.6 %</a:t>
            </a:r>
            <a:endParaRPr lang="es-ES" sz="2000" dirty="0" smtClean="0">
              <a:solidFill>
                <a:schemeClr val="tx1"/>
              </a:solidFill>
              <a:effectLst/>
              <a:latin typeface="Arial" panose="020B0604020202020204" pitchFamily="34" charset="0"/>
              <a:cs typeface="Arial" panose="020B0604020202020204" pitchFamily="34" charset="0"/>
            </a:endParaRPr>
          </a:p>
          <a:p>
            <a:pPr lvl="0" algn="just"/>
            <a:r>
              <a:rPr lang="es-ES" sz="2000" dirty="0" smtClean="0">
                <a:solidFill>
                  <a:schemeClr val="tx1"/>
                </a:solidFill>
                <a:latin typeface="Arial" panose="020B0604020202020204" pitchFamily="34" charset="0"/>
                <a:cs typeface="Arial" panose="020B0604020202020204" pitchFamily="34" charset="0"/>
              </a:rPr>
              <a:t>3. Cigarrillos 20.9 %</a:t>
            </a:r>
            <a:endParaRPr lang="es-ES" sz="2000" dirty="0" smtClean="0">
              <a:solidFill>
                <a:schemeClr val="tx1"/>
              </a:solidFill>
              <a:effectLst/>
              <a:latin typeface="Arial" panose="020B0604020202020204" pitchFamily="34" charset="0"/>
              <a:cs typeface="Arial" panose="020B0604020202020204" pitchFamily="34" charset="0"/>
            </a:endParaRPr>
          </a:p>
          <a:p>
            <a:pPr lvl="0" algn="just"/>
            <a:r>
              <a:rPr lang="es-ES" sz="2000" dirty="0" smtClean="0">
                <a:solidFill>
                  <a:schemeClr val="tx1"/>
                </a:solidFill>
                <a:latin typeface="Arial" panose="020B0604020202020204" pitchFamily="34" charset="0"/>
                <a:cs typeface="Arial" panose="020B0604020202020204" pitchFamily="34" charset="0"/>
              </a:rPr>
              <a:t>4. Instalaciones de calefacción 16.3%</a:t>
            </a:r>
            <a:endParaRPr lang="es-ES" sz="2000" dirty="0" smtClean="0">
              <a:solidFill>
                <a:schemeClr val="tx1"/>
              </a:solidFill>
              <a:effectLst/>
              <a:latin typeface="Arial" panose="020B0604020202020204" pitchFamily="34" charset="0"/>
              <a:cs typeface="Arial" panose="020B0604020202020204" pitchFamily="34" charset="0"/>
            </a:endParaRPr>
          </a:p>
        </p:txBody>
      </p:sp>
      <p:sp>
        <p:nvSpPr>
          <p:cNvPr id="9" name="8 CuadroTexto"/>
          <p:cNvSpPr txBox="1"/>
          <p:nvPr/>
        </p:nvSpPr>
        <p:spPr>
          <a:xfrm>
            <a:off x="5146184" y="2331546"/>
            <a:ext cx="3672408" cy="1292662"/>
          </a:xfrm>
          <a:prstGeom prst="rect">
            <a:avLst/>
          </a:prstGeom>
          <a:noFill/>
        </p:spPr>
        <p:txBody>
          <a:bodyPr wrap="square" rtlCol="0">
            <a:spAutoFit/>
          </a:bodyPr>
          <a:lstStyle/>
          <a:p>
            <a:pPr algn="just"/>
            <a:r>
              <a:rPr lang="es-ES" sz="2000" dirty="0" smtClean="0">
                <a:latin typeface="Arial" panose="020B0604020202020204" pitchFamily="34" charset="0"/>
                <a:cs typeface="Arial" panose="020B0604020202020204" pitchFamily="34" charset="0"/>
              </a:rPr>
              <a:t>5. Otros </a:t>
            </a:r>
            <a:r>
              <a:rPr lang="es-ES" sz="2000" dirty="0">
                <a:latin typeface="Arial" panose="020B0604020202020204" pitchFamily="34" charset="0"/>
                <a:cs typeface="Arial" panose="020B0604020202020204" pitchFamily="34" charset="0"/>
              </a:rPr>
              <a:t>6.0 </a:t>
            </a:r>
            <a:r>
              <a:rPr lang="es-ES" sz="2000" dirty="0" smtClean="0">
                <a:latin typeface="Arial" panose="020B0604020202020204" pitchFamily="34" charset="0"/>
                <a:cs typeface="Arial" panose="020B0604020202020204" pitchFamily="34" charset="0"/>
              </a:rPr>
              <a:t>%</a:t>
            </a:r>
          </a:p>
          <a:p>
            <a:pPr algn="just"/>
            <a:r>
              <a:rPr lang="es-ES" sz="2000" dirty="0" smtClean="0">
                <a:solidFill>
                  <a:schemeClr val="tx1"/>
                </a:solidFill>
                <a:latin typeface="Arial" panose="020B0604020202020204" pitchFamily="34" charset="0"/>
                <a:cs typeface="Arial" panose="020B0604020202020204" pitchFamily="34" charset="0"/>
              </a:rPr>
              <a:t>6. Incendios de cocinas 4.1 %</a:t>
            </a:r>
            <a:endParaRPr lang="es-ES" sz="2000" dirty="0" smtClean="0">
              <a:solidFill>
                <a:schemeClr val="tx1"/>
              </a:solidFill>
              <a:effectLst/>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7</a:t>
            </a:r>
            <a:r>
              <a:rPr lang="es-ES" sz="2000" dirty="0" smtClean="0">
                <a:solidFill>
                  <a:schemeClr val="tx1"/>
                </a:solidFill>
                <a:latin typeface="Arial" panose="020B0604020202020204" pitchFamily="34" charset="0"/>
                <a:cs typeface="Arial" panose="020B0604020202020204" pitchFamily="34" charset="0"/>
              </a:rPr>
              <a:t>. Incendios criminales 5.1 %</a:t>
            </a:r>
            <a:endParaRPr lang="es-ES" sz="2000" dirty="0" smtClean="0">
              <a:solidFill>
                <a:schemeClr val="tx1"/>
              </a:solidFill>
              <a:effectLst/>
              <a:latin typeface="Arial" panose="020B0604020202020204" pitchFamily="34" charset="0"/>
              <a:cs typeface="Arial" panose="020B0604020202020204" pitchFamily="34" charset="0"/>
            </a:endParaRPr>
          </a:p>
          <a:p>
            <a:endParaRPr lang="es-ES" dirty="0"/>
          </a:p>
        </p:txBody>
      </p:sp>
      <p:graphicFrame>
        <p:nvGraphicFramePr>
          <p:cNvPr id="12" name="11 Gráfico"/>
          <p:cNvGraphicFramePr/>
          <p:nvPr>
            <p:extLst>
              <p:ext uri="{D42A27DB-BD31-4B8C-83A1-F6EECF244321}">
                <p14:modId xmlns:p14="http://schemas.microsoft.com/office/powerpoint/2010/main" val="1629788505"/>
              </p:ext>
            </p:extLst>
          </p:nvPr>
        </p:nvGraphicFramePr>
        <p:xfrm>
          <a:off x="611560" y="3645024"/>
          <a:ext cx="8352928" cy="3054147"/>
        </p:xfrm>
        <a:graphic>
          <a:graphicData uri="http://schemas.openxmlformats.org/drawingml/2006/chart">
            <c:chart xmlns:c="http://schemas.openxmlformats.org/drawingml/2006/chart" xmlns:r="http://schemas.openxmlformats.org/officeDocument/2006/relationships" r:id="rId2"/>
          </a:graphicData>
        </a:graphic>
      </p:graphicFrame>
      <p:pic>
        <p:nvPicPr>
          <p:cNvPr id="21506" name="Picture 2" descr="C:\Users\Michael\AppData\Local\Microsoft\Windows\Temporary Internet Files\Content.IE5\BIUSJRQR\Hudson_River_Psychiatric_Center_fi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244" y="669263"/>
            <a:ext cx="2050348" cy="136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57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8"/>
            <a:ext cx="8424936" cy="792087"/>
          </a:xfrm>
        </p:spPr>
        <p:txBody>
          <a:bodyPr>
            <a:noAutofit/>
          </a:bodyPr>
          <a:lstStyle/>
          <a:p>
            <a:r>
              <a:rPr lang="es-ES" sz="4000" dirty="0" smtClean="0"/>
              <a:t>Seguridad por la construcción 03: </a:t>
            </a:r>
            <a:br>
              <a:rPr lang="es-ES" sz="4000" dirty="0" smtClean="0"/>
            </a:br>
            <a:r>
              <a:rPr lang="es-ES" sz="4000" dirty="0" smtClean="0"/>
              <a:t>prevención contra incendios 01</a:t>
            </a:r>
            <a:endParaRPr lang="es-ES" sz="4000" dirty="0"/>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683567" y="1196752"/>
            <a:ext cx="6840759" cy="5770811"/>
          </a:xfrm>
          <a:prstGeom prst="rect">
            <a:avLst/>
          </a:prstGeom>
          <a:noFill/>
        </p:spPr>
        <p:txBody>
          <a:bodyPr wrap="square" rtlCol="0">
            <a:spAutoFit/>
          </a:bodyPr>
          <a:lstStyle/>
          <a:p>
            <a:pPr algn="just"/>
            <a:r>
              <a:rPr lang="es-ES" sz="2700" dirty="0" smtClean="0"/>
              <a:t>Es claramente </a:t>
            </a:r>
            <a:r>
              <a:rPr lang="es-ES" sz="2700" dirty="0"/>
              <a:t>posible de reducir incendios en hospitales para evitar los gastos enormes de un incendio </a:t>
            </a:r>
            <a:endParaRPr lang="es-ES" sz="2700" dirty="0" smtClean="0"/>
          </a:p>
          <a:p>
            <a:pPr marL="514350" indent="-514350" algn="just">
              <a:buAutoNum type="arabicParenR"/>
            </a:pPr>
            <a:r>
              <a:rPr lang="es-ES" sz="2700" dirty="0" smtClean="0"/>
              <a:t>invirtiendo </a:t>
            </a:r>
            <a:r>
              <a:rPr lang="es-ES" sz="2700" dirty="0"/>
              <a:t>en sistemas </a:t>
            </a:r>
            <a:r>
              <a:rPr lang="es-ES" sz="2700" dirty="0" smtClean="0"/>
              <a:t>seguros</a:t>
            </a:r>
            <a:r>
              <a:rPr lang="es-ES" sz="2700" dirty="0"/>
              <a:t>, </a:t>
            </a:r>
            <a:endParaRPr lang="es-ES" sz="2700" dirty="0" smtClean="0"/>
          </a:p>
          <a:p>
            <a:pPr marL="514350" indent="-514350" algn="just">
              <a:buAutoNum type="arabicParenR"/>
            </a:pPr>
            <a:r>
              <a:rPr lang="es-ES" sz="2700" dirty="0" smtClean="0"/>
              <a:t>con </a:t>
            </a:r>
            <a:r>
              <a:rPr lang="es-ES" sz="2700" dirty="0"/>
              <a:t>una prohibición de fumar, </a:t>
            </a:r>
            <a:endParaRPr lang="es-ES" sz="2700" dirty="0" smtClean="0"/>
          </a:p>
          <a:p>
            <a:pPr marL="514350" indent="-514350" algn="just">
              <a:buAutoNum type="arabicParenR"/>
            </a:pPr>
            <a:r>
              <a:rPr lang="es-ES" sz="2700" dirty="0" smtClean="0"/>
              <a:t>con </a:t>
            </a:r>
            <a:r>
              <a:rPr lang="es-ES" sz="2700" dirty="0"/>
              <a:t>horarios humanos no sobrecargando </a:t>
            </a:r>
            <a:r>
              <a:rPr lang="es-ES" sz="2700" dirty="0" smtClean="0"/>
              <a:t>gente así no hagan faltas por falta de concentración.</a:t>
            </a:r>
          </a:p>
          <a:p>
            <a:pPr algn="just"/>
            <a:endParaRPr lang="es-ES" sz="2700" dirty="0" smtClean="0"/>
          </a:p>
          <a:p>
            <a:pPr algn="just"/>
            <a:r>
              <a:rPr lang="es-ES" sz="2700" dirty="0" smtClean="0"/>
              <a:t>Pero </a:t>
            </a:r>
            <a:r>
              <a:rPr lang="es-ES" sz="2700" dirty="0"/>
              <a:t>a nivel mundial las gerencias quedan tontas y no invierten en la prevención </a:t>
            </a:r>
            <a:r>
              <a:rPr lang="es-ES" sz="2700" dirty="0" smtClean="0"/>
              <a:t>(!!!). En Europa médicos trabajan al menos 60 horas por semana y no saben nada del bicarbonato (!)</a:t>
            </a:r>
            <a:endParaRPr lang="es-ES" sz="2700" dirty="0"/>
          </a:p>
          <a:p>
            <a:endParaRPr lang="es-ES" dirty="0"/>
          </a:p>
        </p:txBody>
      </p:sp>
      <p:pic>
        <p:nvPicPr>
          <p:cNvPr id="22530" name="Picture 2" descr="C:\Users\Michael\AppData\Local\Microsoft\Windows\Temporary Internet Files\Content.IE5\BIUSJRQR\Electrician_Work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7" y="1916832"/>
            <a:ext cx="1488971" cy="1116728"/>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Michael\AppData\Local\Microsoft\Windows\Temporary Internet Files\Content.IE5\IJ25TSTP\7772696864_1fc8cbd17d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881" y="3212976"/>
            <a:ext cx="1346010" cy="1346010"/>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C:\Users\Michael\AppData\Local\Microsoft\Windows\Temporary Internet Files\Content.IE5\IJ25TSTP\art03t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595" y="4907965"/>
            <a:ext cx="1463703" cy="10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13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8604448" cy="792087"/>
          </a:xfrm>
        </p:spPr>
        <p:txBody>
          <a:bodyPr>
            <a:noAutofit/>
          </a:bodyPr>
          <a:lstStyle/>
          <a:p>
            <a:r>
              <a:rPr lang="es-ES" sz="3600" dirty="0" smtClean="0"/>
              <a:t>Seguridad por la construcción 04: </a:t>
            </a:r>
            <a:br>
              <a:rPr lang="es-ES" sz="3600" dirty="0" smtClean="0"/>
            </a:br>
            <a:r>
              <a:rPr lang="es-ES" sz="3600" dirty="0" smtClean="0"/>
              <a:t>prevención contra incendios 02</a:t>
            </a:r>
            <a:endParaRPr lang="es-ES" sz="3600" dirty="0"/>
          </a:p>
        </p:txBody>
      </p:sp>
      <p:sp>
        <p:nvSpPr>
          <p:cNvPr id="3" name="2 Subtítulo"/>
          <p:cNvSpPr>
            <a:spLocks noGrp="1"/>
          </p:cNvSpPr>
          <p:nvPr>
            <p:ph type="subTitle" idx="1"/>
          </p:nvPr>
        </p:nvSpPr>
        <p:spPr>
          <a:xfrm>
            <a:off x="827584" y="1412776"/>
            <a:ext cx="7992888" cy="5040560"/>
          </a:xfrm>
        </p:spPr>
        <p:txBody>
          <a:bodyPr>
            <a:normAutofit lnSpcReduction="10000"/>
          </a:bodyPr>
          <a:lstStyle/>
          <a:p>
            <a:pPr algn="just"/>
            <a:r>
              <a:rPr lang="es-ES" b="1" dirty="0" smtClean="0">
                <a:solidFill>
                  <a:schemeClr val="tx1"/>
                </a:solidFill>
              </a:rPr>
              <a:t>Prevención contra incendios en la arquitectura</a:t>
            </a:r>
          </a:p>
          <a:p>
            <a:pPr algn="just"/>
            <a:r>
              <a:rPr lang="es-ES" b="1" dirty="0" smtClean="0">
                <a:solidFill>
                  <a:schemeClr val="tx1"/>
                </a:solidFill>
              </a:rPr>
              <a:t>Líneas vitales</a:t>
            </a:r>
            <a:r>
              <a:rPr lang="es-ES" dirty="0" smtClean="0">
                <a:solidFill>
                  <a:schemeClr val="tx1"/>
                </a:solidFill>
              </a:rPr>
              <a:t>: agua</a:t>
            </a:r>
            <a:r>
              <a:rPr lang="es-ES" dirty="0">
                <a:solidFill>
                  <a:schemeClr val="tx1"/>
                </a:solidFill>
              </a:rPr>
              <a:t>, electricidad, gases medicinales, </a:t>
            </a:r>
            <a:r>
              <a:rPr lang="es-ES" dirty="0" smtClean="0">
                <a:solidFill>
                  <a:schemeClr val="tx1"/>
                </a:solidFill>
              </a:rPr>
              <a:t>etc. deben ser instaladas de manera segura así funcionen también en un caso de incendio. </a:t>
            </a:r>
          </a:p>
          <a:p>
            <a:pPr algn="just"/>
            <a:endParaRPr lang="es-ES" dirty="0" smtClean="0">
              <a:solidFill>
                <a:schemeClr val="tx1"/>
              </a:solidFill>
            </a:endParaRPr>
          </a:p>
          <a:p>
            <a:pPr algn="just"/>
            <a:r>
              <a:rPr lang="es-ES" b="1" dirty="0" smtClean="0">
                <a:solidFill>
                  <a:schemeClr val="tx1"/>
                </a:solidFill>
              </a:rPr>
              <a:t>Corredores y escaleras</a:t>
            </a:r>
            <a:r>
              <a:rPr lang="es-ES" dirty="0" smtClean="0">
                <a:solidFill>
                  <a:schemeClr val="tx1"/>
                </a:solidFill>
              </a:rPr>
              <a:t>: tienen que ser placas, deben ser libres para la </a:t>
            </a:r>
            <a:r>
              <a:rPr lang="es-ES" dirty="0">
                <a:solidFill>
                  <a:schemeClr val="tx1"/>
                </a:solidFill>
              </a:rPr>
              <a:t>organización </a:t>
            </a:r>
            <a:r>
              <a:rPr lang="es-ES" dirty="0" smtClean="0">
                <a:solidFill>
                  <a:schemeClr val="tx1"/>
                </a:solidFill>
              </a:rPr>
              <a:t>de la fuga y de la extinción.</a:t>
            </a:r>
            <a:endParaRPr lang="es-ES" dirty="0" smtClean="0">
              <a:solidFill>
                <a:schemeClr val="tx1"/>
              </a:solidFill>
              <a:effectLst/>
            </a:endParaRPr>
          </a:p>
          <a:p>
            <a:pPr algn="just"/>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554" name="Picture 2" descr="C:\Users\Michael\AppData\Local\Microsoft\Windows\Temporary Internet Files\Content.IE5\IJ25TSTP\250px-2006-02-15_Pip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945" y="3789040"/>
            <a:ext cx="1270000" cy="95504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Michael\AppData\Local\Microsoft\Windows\Temporary Internet Files\Content.IE5\BIUSJRQR\640px-CH-Hinweissignal-Richtung_und_Entfernung_zum_nächsten_Notausgang.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8638" y="5733256"/>
            <a:ext cx="2049271" cy="98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8604448" cy="792087"/>
          </a:xfrm>
        </p:spPr>
        <p:txBody>
          <a:bodyPr>
            <a:noAutofit/>
          </a:bodyPr>
          <a:lstStyle/>
          <a:p>
            <a:r>
              <a:rPr lang="es-ES" sz="3600" dirty="0" smtClean="0"/>
              <a:t>Seguridad por la construcción 05: </a:t>
            </a:r>
            <a:br>
              <a:rPr lang="es-ES" sz="3600" dirty="0" smtClean="0"/>
            </a:br>
            <a:r>
              <a:rPr lang="es-ES" sz="3600" dirty="0" smtClean="0"/>
              <a:t>prevención contra incendios 03</a:t>
            </a:r>
            <a:endParaRPr lang="es-ES" sz="3600" dirty="0"/>
          </a:p>
        </p:txBody>
      </p:sp>
      <p:sp>
        <p:nvSpPr>
          <p:cNvPr id="3" name="2 Subtítulo"/>
          <p:cNvSpPr>
            <a:spLocks noGrp="1"/>
          </p:cNvSpPr>
          <p:nvPr>
            <p:ph type="subTitle" idx="1"/>
          </p:nvPr>
        </p:nvSpPr>
        <p:spPr>
          <a:xfrm>
            <a:off x="755576" y="1340768"/>
            <a:ext cx="8064896" cy="5400600"/>
          </a:xfrm>
        </p:spPr>
        <p:txBody>
          <a:bodyPr>
            <a:normAutofit fontScale="92500" lnSpcReduction="10000"/>
          </a:bodyPr>
          <a:lstStyle/>
          <a:p>
            <a:pPr algn="just"/>
            <a:r>
              <a:rPr lang="es-ES" b="1" dirty="0" smtClean="0">
                <a:solidFill>
                  <a:schemeClr val="tx1"/>
                </a:solidFill>
              </a:rPr>
              <a:t>Más medidas en la arquitectura contra un incendio: </a:t>
            </a:r>
          </a:p>
          <a:p>
            <a:pPr algn="just"/>
            <a:r>
              <a:rPr lang="es-ES" dirty="0" smtClean="0">
                <a:solidFill>
                  <a:schemeClr val="tx1"/>
                </a:solidFill>
              </a:rPr>
              <a:t>-- el </a:t>
            </a:r>
            <a:r>
              <a:rPr lang="es-ES" dirty="0">
                <a:solidFill>
                  <a:schemeClr val="tx1"/>
                </a:solidFill>
              </a:rPr>
              <a:t>uso de materiales </a:t>
            </a:r>
            <a:r>
              <a:rPr lang="es-ES" dirty="0" smtClean="0">
                <a:solidFill>
                  <a:schemeClr val="tx1"/>
                </a:solidFill>
              </a:rPr>
              <a:t>que no quemen o solo quemen lentamente (pisos, puertas, cortinas)</a:t>
            </a:r>
          </a:p>
          <a:p>
            <a:pPr algn="just"/>
            <a:r>
              <a:rPr lang="es-ES" dirty="0" smtClean="0">
                <a:solidFill>
                  <a:schemeClr val="tx1"/>
                </a:solidFill>
                <a:effectLst/>
              </a:rPr>
              <a:t>-- el uso de materiales que no provoquen mucho calor ni humo ni tóxicos quemando</a:t>
            </a:r>
          </a:p>
          <a:p>
            <a:pPr algn="just"/>
            <a:r>
              <a:rPr lang="es-ES" dirty="0" smtClean="0">
                <a:solidFill>
                  <a:schemeClr val="tx1"/>
                </a:solidFill>
              </a:rPr>
              <a:t>-- el uso de materiales que no se deformen quemando</a:t>
            </a:r>
          </a:p>
          <a:p>
            <a:pPr algn="just"/>
            <a:r>
              <a:rPr lang="es-ES" dirty="0" smtClean="0">
                <a:solidFill>
                  <a:schemeClr val="tx1"/>
                </a:solidFill>
              </a:rPr>
              <a:t>-- la limitación de elementos decorativos o ropa de reserva que queman bien o provocan gases nocivos o tóxicos</a:t>
            </a:r>
          </a:p>
          <a:p>
            <a:pPr algn="just"/>
            <a:endParaRPr lang="es-ES" dirty="0" smtClean="0">
              <a:effectLst/>
            </a:endParaRPr>
          </a:p>
          <a:p>
            <a:pPr algn="just"/>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58299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8604448" cy="792087"/>
          </a:xfrm>
        </p:spPr>
        <p:txBody>
          <a:bodyPr>
            <a:noAutofit/>
          </a:bodyPr>
          <a:lstStyle/>
          <a:p>
            <a:r>
              <a:rPr lang="es-ES" sz="3600" dirty="0" smtClean="0"/>
              <a:t>Seguridad por la construcción 06: </a:t>
            </a:r>
            <a:br>
              <a:rPr lang="es-ES" sz="3600" dirty="0" smtClean="0"/>
            </a:br>
            <a:r>
              <a:rPr lang="es-ES" sz="3600" dirty="0" smtClean="0"/>
              <a:t>limitar incendios</a:t>
            </a:r>
            <a:endParaRPr lang="es-ES" sz="3600" dirty="0"/>
          </a:p>
        </p:txBody>
      </p:sp>
      <p:sp>
        <p:nvSpPr>
          <p:cNvPr id="3" name="2 Subtítulo"/>
          <p:cNvSpPr>
            <a:spLocks noGrp="1"/>
          </p:cNvSpPr>
          <p:nvPr>
            <p:ph type="subTitle" idx="1"/>
          </p:nvPr>
        </p:nvSpPr>
        <p:spPr>
          <a:xfrm>
            <a:off x="683568" y="1196752"/>
            <a:ext cx="6696744" cy="5445224"/>
          </a:xfrm>
        </p:spPr>
        <p:txBody>
          <a:bodyPr>
            <a:normAutofit fontScale="77500" lnSpcReduction="20000"/>
          </a:bodyPr>
          <a:lstStyle/>
          <a:p>
            <a:pPr algn="just"/>
            <a:r>
              <a:rPr lang="es-ES" dirty="0" smtClean="0">
                <a:solidFill>
                  <a:schemeClr val="tx1"/>
                </a:solidFill>
              </a:rPr>
              <a:t>-- poner detectores de fuego, extintores y prohibición de fumar</a:t>
            </a:r>
          </a:p>
          <a:p>
            <a:pPr algn="just"/>
            <a:r>
              <a:rPr lang="es-ES" dirty="0" smtClean="0">
                <a:solidFill>
                  <a:schemeClr val="tx1"/>
                </a:solidFill>
              </a:rPr>
              <a:t>-- bastantes fuentes para extinguir el fuego: 2 extintores por piso, además otro en los laboratorios, otro a las puertas de la cocina o comedor, otro en la Unidad de Cuidados Intensivos (UCI</a:t>
            </a:r>
            <a:r>
              <a:rPr lang="es-ES" dirty="0" smtClean="0">
                <a:solidFill>
                  <a:schemeClr val="tx1"/>
                </a:solidFill>
              </a:rPr>
              <a:t>)</a:t>
            </a:r>
          </a:p>
          <a:p>
            <a:pPr algn="just"/>
            <a:r>
              <a:rPr lang="es-ES" dirty="0" smtClean="0">
                <a:solidFill>
                  <a:schemeClr val="tx1"/>
                </a:solidFill>
              </a:rPr>
              <a:t>-- </a:t>
            </a:r>
            <a:r>
              <a:rPr lang="es-ES" smtClean="0">
                <a:solidFill>
                  <a:schemeClr val="tx1"/>
                </a:solidFill>
              </a:rPr>
              <a:t>escaleras anchas</a:t>
            </a:r>
            <a:endParaRPr lang="es-ES" dirty="0" smtClean="0">
              <a:solidFill>
                <a:schemeClr val="tx1"/>
              </a:solidFill>
            </a:endParaRPr>
          </a:p>
          <a:p>
            <a:pPr algn="just"/>
            <a:r>
              <a:rPr lang="es-ES" dirty="0" smtClean="0">
                <a:solidFill>
                  <a:schemeClr val="tx1"/>
                </a:solidFill>
              </a:rPr>
              <a:t>-- depósitos de materiales para el salvamento</a:t>
            </a:r>
          </a:p>
          <a:p>
            <a:pPr algn="just"/>
            <a:r>
              <a:rPr lang="es-ES" dirty="0" smtClean="0">
                <a:solidFill>
                  <a:schemeClr val="tx1"/>
                </a:solidFill>
              </a:rPr>
              <a:t>-- depósitos de materiales para una evacuación.</a:t>
            </a:r>
          </a:p>
          <a:p>
            <a:pPr algn="just"/>
            <a:endParaRPr lang="es-ES" dirty="0" smtClean="0">
              <a:solidFill>
                <a:schemeClr val="tx1"/>
              </a:solidFill>
            </a:endParaRPr>
          </a:p>
          <a:p>
            <a:pPr algn="just"/>
            <a:r>
              <a:rPr lang="es-ES" b="1" dirty="0" smtClean="0">
                <a:solidFill>
                  <a:schemeClr val="tx1"/>
                </a:solidFill>
              </a:rPr>
              <a:t>La instrucción</a:t>
            </a:r>
            <a:r>
              <a:rPr lang="es-ES" dirty="0" smtClean="0">
                <a:solidFill>
                  <a:schemeClr val="tx1"/>
                </a:solidFill>
              </a:rPr>
              <a:t>: El personal debe ser instruida con el manejo de conductas adecuadas en relación a la eventualidad de un incendio.</a:t>
            </a:r>
            <a:endParaRPr lang="es-ES" dirty="0" smtClean="0">
              <a:solidFill>
                <a:schemeClr val="tx1"/>
              </a:solidFill>
              <a:effectLst/>
            </a:endParaRPr>
          </a:p>
          <a:p>
            <a:pPr algn="just"/>
            <a:endParaRPr lang="es-ES" dirty="0" smtClean="0">
              <a:effectLst/>
            </a:endParaRPr>
          </a:p>
          <a:p>
            <a:pPr algn="just"/>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578" name="Picture 2" descr="C:\Users\Michael\AppData\Local\Microsoft\Windows\Temporary Internet Files\Content.IE5\BIUSJRQR\1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268760"/>
            <a:ext cx="1616968" cy="9095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Michael\AppData\Local\Microsoft\Windows\Temporary Internet Files\Content.IE5\IJ25TSTP\1356386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234" y="3394007"/>
            <a:ext cx="1603179" cy="163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45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88981" y="260648"/>
            <a:ext cx="8604448" cy="576064"/>
          </a:xfrm>
        </p:spPr>
        <p:txBody>
          <a:bodyPr>
            <a:noAutofit/>
          </a:bodyPr>
          <a:lstStyle/>
          <a:p>
            <a:r>
              <a:rPr lang="es-ES" sz="3600" dirty="0" smtClean="0"/>
              <a:t>Fin</a:t>
            </a:r>
            <a:endParaRPr lang="es-ES" sz="3600" dirty="0"/>
          </a:p>
        </p:txBody>
      </p:sp>
      <p:sp>
        <p:nvSpPr>
          <p:cNvPr id="3" name="2 Subtítulo"/>
          <p:cNvSpPr>
            <a:spLocks noGrp="1"/>
          </p:cNvSpPr>
          <p:nvPr>
            <p:ph type="subTitle" idx="1"/>
          </p:nvPr>
        </p:nvSpPr>
        <p:spPr>
          <a:xfrm>
            <a:off x="730068" y="836712"/>
            <a:ext cx="8136904" cy="2188159"/>
          </a:xfrm>
        </p:spPr>
        <p:txBody>
          <a:bodyPr>
            <a:normAutofit/>
          </a:bodyPr>
          <a:lstStyle/>
          <a:p>
            <a:pPr algn="just"/>
            <a:endParaRPr lang="es-ES" dirty="0"/>
          </a:p>
          <a:p>
            <a:pPr algn="just"/>
            <a:endParaRPr lang="es-ES" dirty="0" smtClean="0">
              <a:effectLst/>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802076" y="3431226"/>
            <a:ext cx="7992888" cy="1846659"/>
          </a:xfrm>
          <a:prstGeom prst="rect">
            <a:avLst/>
          </a:prstGeom>
          <a:noFill/>
        </p:spPr>
        <p:txBody>
          <a:bodyPr wrap="square" rtlCol="0">
            <a:spAutoFit/>
          </a:bodyPr>
          <a:lstStyle/>
          <a:p>
            <a:pPr algn="ctr"/>
            <a:r>
              <a:rPr lang="es-ES" sz="2400" dirty="0" smtClean="0">
                <a:solidFill>
                  <a:schemeClr val="tx1"/>
                </a:solidFill>
                <a:latin typeface="Arial" panose="020B0604020202020204" pitchFamily="34" charset="0"/>
                <a:cs typeface="Arial" panose="020B0604020202020204" pitchFamily="34" charset="0"/>
              </a:rPr>
              <a:t>Michael Palomino, Lima</a:t>
            </a:r>
          </a:p>
          <a:p>
            <a:pPr algn="ctr"/>
            <a:r>
              <a:rPr lang="es-ES" sz="2400" dirty="0" smtClean="0">
                <a:solidFill>
                  <a:schemeClr val="tx1"/>
                </a:solidFill>
                <a:latin typeface="Arial" panose="020B0604020202020204" pitchFamily="34" charset="0"/>
                <a:cs typeface="Arial" panose="020B0604020202020204" pitchFamily="34" charset="0"/>
              </a:rPr>
              <a:t>Medicina natural que cura de verdad</a:t>
            </a:r>
          </a:p>
          <a:p>
            <a:pPr algn="ctr"/>
            <a:r>
              <a:rPr lang="es-ES" sz="2400" dirty="0" smtClean="0">
                <a:solidFill>
                  <a:schemeClr val="tx1"/>
                </a:solidFill>
                <a:latin typeface="Arial" panose="020B0604020202020204" pitchFamily="34" charset="0"/>
                <a:cs typeface="Arial" panose="020B0604020202020204" pitchFamily="34" charset="0"/>
              </a:rPr>
              <a:t>25 de abril 2017</a:t>
            </a:r>
          </a:p>
          <a:p>
            <a:pPr algn="ctr"/>
            <a:r>
              <a:rPr lang="es-ES" sz="2400" dirty="0" smtClean="0">
                <a:solidFill>
                  <a:schemeClr val="tx1"/>
                </a:solidFill>
                <a:latin typeface="Arial" panose="020B0604020202020204" pitchFamily="34" charset="0"/>
                <a:cs typeface="Arial" panose="020B0604020202020204" pitchFamily="34" charset="0"/>
                <a:hlinkClick r:id="rId2"/>
              </a:rPr>
              <a:t>www.med-etc.com</a:t>
            </a:r>
            <a:r>
              <a:rPr lang="es-ES" sz="2400" dirty="0" smtClean="0">
                <a:solidFill>
                  <a:schemeClr val="tx1"/>
                </a:solidFill>
                <a:latin typeface="Arial" panose="020B0604020202020204" pitchFamily="34" charset="0"/>
                <a:cs typeface="Arial" panose="020B0604020202020204" pitchFamily="34" charset="0"/>
              </a:rPr>
              <a:t> -&gt; ESP</a:t>
            </a:r>
          </a:p>
          <a:p>
            <a:pPr algn="ct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879" y="1124744"/>
            <a:ext cx="13430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47" y="1052736"/>
            <a:ext cx="1800200" cy="178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descr="C:\Users\Michael\AppData\Local\Microsoft\Windows\Temporary Internet Files\Content.IE5\IHVUAX1F\glucides-vitamines-fruit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461" y="1208725"/>
            <a:ext cx="1976117" cy="171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73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9"/>
            <a:ext cx="8604448" cy="576064"/>
          </a:xfrm>
        </p:spPr>
        <p:txBody>
          <a:bodyPr>
            <a:noAutofit/>
          </a:bodyPr>
          <a:lstStyle/>
          <a:p>
            <a:r>
              <a:rPr lang="es-ES" sz="3600" dirty="0" smtClean="0"/>
              <a:t>Fuentes</a:t>
            </a:r>
            <a:endParaRPr lang="es-ES" sz="3600" dirty="0"/>
          </a:p>
        </p:txBody>
      </p:sp>
      <p:sp>
        <p:nvSpPr>
          <p:cNvPr id="3" name="2 Subtítulo"/>
          <p:cNvSpPr>
            <a:spLocks noGrp="1"/>
          </p:cNvSpPr>
          <p:nvPr>
            <p:ph type="subTitle" idx="1"/>
          </p:nvPr>
        </p:nvSpPr>
        <p:spPr>
          <a:xfrm>
            <a:off x="730068" y="836712"/>
            <a:ext cx="8136904" cy="2188159"/>
          </a:xfrm>
        </p:spPr>
        <p:txBody>
          <a:bodyPr>
            <a:normAutofit fontScale="85000" lnSpcReduction="20000"/>
          </a:bodyPr>
          <a:lstStyle/>
          <a:p>
            <a:pPr algn="just"/>
            <a:r>
              <a:rPr lang="es-ES" dirty="0" smtClean="0">
                <a:solidFill>
                  <a:schemeClr val="tx1"/>
                </a:solidFill>
                <a:effectLst/>
              </a:rPr>
              <a:t>La fuente principal para esa obra de </a:t>
            </a:r>
            <a:r>
              <a:rPr lang="es-ES" dirty="0" err="1" smtClean="0">
                <a:solidFill>
                  <a:schemeClr val="tx1"/>
                </a:solidFill>
                <a:effectLst/>
              </a:rPr>
              <a:t>powerpoint</a:t>
            </a:r>
            <a:r>
              <a:rPr lang="es-ES" dirty="0" smtClean="0">
                <a:solidFill>
                  <a:schemeClr val="tx1"/>
                </a:solidFill>
                <a:effectLst/>
              </a:rPr>
              <a:t> fue una página web simple de España del año 2013: Seguridad hospitalaria y medidas:</a:t>
            </a:r>
          </a:p>
          <a:p>
            <a:pPr algn="just"/>
            <a:r>
              <a:rPr lang="es-ES" dirty="0" smtClean="0">
                <a:effectLst/>
                <a:hlinkClick r:id="rId2"/>
              </a:rPr>
              <a:t>http://bioseguridad-de-las-personas.blogspot.pe/2013/05/seguridad-hospitalaria-y-medidas.html</a:t>
            </a:r>
            <a:endParaRPr lang="es-ES" dirty="0" smtClean="0">
              <a:effectLst/>
            </a:endParaRPr>
          </a:p>
          <a:p>
            <a:pPr algn="just"/>
            <a:endParaRPr lang="es-ES" dirty="0"/>
          </a:p>
          <a:p>
            <a:pPr algn="just"/>
            <a:endParaRPr lang="es-ES" dirty="0" smtClean="0">
              <a:effectLst/>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804633" y="3173139"/>
            <a:ext cx="7992888" cy="1938992"/>
          </a:xfrm>
          <a:prstGeom prst="rect">
            <a:avLst/>
          </a:prstGeom>
          <a:noFill/>
        </p:spPr>
        <p:txBody>
          <a:bodyPr wrap="square" rtlCol="0">
            <a:spAutoFit/>
          </a:bodyPr>
          <a:lstStyle/>
          <a:p>
            <a:pPr algn="just"/>
            <a:r>
              <a:rPr lang="es-ES" sz="2000" b="1" dirty="0" smtClean="0">
                <a:latin typeface="Arial" panose="020B0604020202020204" pitchFamily="34" charset="0"/>
                <a:cs typeface="Arial" panose="020B0604020202020204" pitchFamily="34" charset="0"/>
              </a:rPr>
              <a:t>Fuentes de fotos</a:t>
            </a:r>
          </a:p>
          <a:p>
            <a:pPr algn="just"/>
            <a:r>
              <a:rPr lang="es-ES" sz="2000" dirty="0">
                <a:latin typeface="Arial" panose="020B0604020202020204" pitchFamily="34" charset="0"/>
                <a:cs typeface="Arial" panose="020B0604020202020204" pitchFamily="34" charset="0"/>
              </a:rPr>
              <a:t>Ponerse guantes: </a:t>
            </a:r>
            <a:r>
              <a:rPr lang="es-ES" sz="2000" dirty="0">
                <a:latin typeface="Arial" panose="020B0604020202020204" pitchFamily="34" charset="0"/>
                <a:cs typeface="Arial" panose="020B0604020202020204" pitchFamily="34" charset="0"/>
                <a:hlinkClick r:id="rId3"/>
              </a:rPr>
              <a:t>http://www.newslocker.com/en-us/profession/cleaning-industry/hospital-workers-can-transfer-germs-when-removing-ppe</a:t>
            </a:r>
            <a:r>
              <a:rPr lang="es-ES" sz="2000" dirty="0" smtClean="0">
                <a:latin typeface="Arial" panose="020B0604020202020204" pitchFamily="34" charset="0"/>
                <a:cs typeface="Arial" panose="020B0604020202020204" pitchFamily="34" charset="0"/>
                <a:hlinkClick r:id="rId3"/>
              </a:rPr>
              <a:t>/</a:t>
            </a:r>
            <a:endParaRPr lang="es-ES" sz="2000" dirty="0" smtClean="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Las otras fotos son de la colección de </a:t>
            </a:r>
            <a:r>
              <a:rPr lang="es-ES" sz="2000" dirty="0" err="1">
                <a:latin typeface="Arial" panose="020B0604020202020204" pitchFamily="34" charset="0"/>
                <a:cs typeface="Arial" panose="020B0604020202020204" pitchFamily="34" charset="0"/>
              </a:rPr>
              <a:t>Powerpoint</a:t>
            </a:r>
            <a:r>
              <a:rPr lang="es-ES" sz="2000" dirty="0">
                <a:latin typeface="Arial" panose="020B0604020202020204" pitchFamily="34" charset="0"/>
                <a:cs typeface="Arial" panose="020B0604020202020204" pitchFamily="34" charset="0"/>
              </a:rPr>
              <a:t> o son fotos personales. </a:t>
            </a:r>
          </a:p>
        </p:txBody>
      </p:sp>
    </p:spTree>
    <p:extLst>
      <p:ext uri="{BB962C8B-B14F-4D97-AF65-F5344CB8AC3E}">
        <p14:creationId xmlns:p14="http://schemas.microsoft.com/office/powerpoint/2010/main" val="325367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8136904" cy="792087"/>
          </a:xfrm>
        </p:spPr>
        <p:txBody>
          <a:bodyPr>
            <a:noAutofit/>
          </a:bodyPr>
          <a:lstStyle/>
          <a:p>
            <a:r>
              <a:rPr lang="es-ES" sz="4000" dirty="0" smtClean="0"/>
              <a:t>Seguridad </a:t>
            </a:r>
            <a:r>
              <a:rPr lang="es-ES" sz="4000" dirty="0" smtClean="0"/>
              <a:t>hospitalaria: </a:t>
            </a:r>
            <a:r>
              <a:rPr lang="es-ES" sz="4000" dirty="0" smtClean="0"/>
              <a:t>estándares </a:t>
            </a:r>
            <a:endParaRPr lang="es-ES" sz="4000" dirty="0"/>
          </a:p>
        </p:txBody>
      </p:sp>
      <p:sp>
        <p:nvSpPr>
          <p:cNvPr id="3" name="2 Subtítulo"/>
          <p:cNvSpPr>
            <a:spLocks noGrp="1"/>
          </p:cNvSpPr>
          <p:nvPr>
            <p:ph type="subTitle" idx="1"/>
          </p:nvPr>
        </p:nvSpPr>
        <p:spPr>
          <a:xfrm>
            <a:off x="827584" y="1052736"/>
            <a:ext cx="7632848" cy="4248472"/>
          </a:xfrm>
        </p:spPr>
        <p:txBody>
          <a:bodyPr>
            <a:normAutofit fontScale="70000" lnSpcReduction="20000"/>
          </a:bodyPr>
          <a:lstStyle/>
          <a:p>
            <a:pPr algn="just"/>
            <a:r>
              <a:rPr lang="es-ES" b="1" dirty="0" smtClean="0">
                <a:solidFill>
                  <a:schemeClr val="tx1"/>
                </a:solidFill>
                <a:latin typeface="Arial" panose="020B0604020202020204" pitchFamily="34" charset="0"/>
                <a:cs typeface="Arial" panose="020B0604020202020204" pitchFamily="34" charset="0"/>
              </a:rPr>
              <a:t>Porcentaje de 17% para áreas verdes</a:t>
            </a:r>
            <a:endParaRPr lang="es-ES" dirty="0" smtClean="0">
              <a:solidFill>
                <a:schemeClr val="tx1"/>
              </a:solidFill>
              <a:effectLst/>
              <a:latin typeface="Arial" panose="020B0604020202020204" pitchFamily="34" charset="0"/>
              <a:cs typeface="Arial" panose="020B0604020202020204" pitchFamily="34" charset="0"/>
            </a:endParaRPr>
          </a:p>
          <a:p>
            <a:pPr algn="just"/>
            <a:r>
              <a:rPr lang="es-ES" dirty="0" smtClean="0">
                <a:solidFill>
                  <a:schemeClr val="tx1"/>
                </a:solidFill>
                <a:latin typeface="Arial" panose="020B0604020202020204" pitchFamily="34" charset="0"/>
                <a:cs typeface="Arial" panose="020B0604020202020204" pitchFamily="34" charset="0"/>
              </a:rPr>
              <a:t>Un mínimo de 17% del área total de un hospital (en España) debe ser área verde para el ambiente, los nervios, los bomberos etc.</a:t>
            </a:r>
          </a:p>
          <a:p>
            <a:pPr algn="just"/>
            <a:endParaRPr lang="es-ES" dirty="0" smtClean="0">
              <a:solidFill>
                <a:schemeClr val="tx1"/>
              </a:solidFill>
              <a:latin typeface="Arial" panose="020B0604020202020204" pitchFamily="34" charset="0"/>
              <a:cs typeface="Arial" panose="020B0604020202020204" pitchFamily="34" charset="0"/>
            </a:endParaRPr>
          </a:p>
          <a:p>
            <a:pPr algn="just"/>
            <a:r>
              <a:rPr lang="es-ES" b="1" dirty="0" smtClean="0">
                <a:solidFill>
                  <a:schemeClr val="tx1"/>
                </a:solidFill>
                <a:latin typeface="Arial" panose="020B0604020202020204" pitchFamily="34" charset="0"/>
                <a:cs typeface="Arial" panose="020B0604020202020204" pitchFamily="34" charset="0"/>
              </a:rPr>
              <a:t>Habitación</a:t>
            </a:r>
          </a:p>
          <a:p>
            <a:pPr algn="just"/>
            <a:r>
              <a:rPr lang="es-ES" dirty="0" smtClean="0">
                <a:solidFill>
                  <a:schemeClr val="tx1"/>
                </a:solidFill>
                <a:latin typeface="Arial" panose="020B0604020202020204" pitchFamily="34" charset="0"/>
                <a:cs typeface="Arial" panose="020B0604020202020204" pitchFamily="34" charset="0"/>
              </a:rPr>
              <a:t>Un habitación individual debe tener un mínimo de 15m2 con baño simple con ducha privada – y la altura debe ser al mínimo 2,4 metros – así sale un mínimo de aire de 30m3.</a:t>
            </a:r>
          </a:p>
          <a:p>
            <a:pPr algn="just"/>
            <a:endParaRPr lang="es-ES" dirty="0" smtClean="0">
              <a:solidFill>
                <a:schemeClr val="tx1"/>
              </a:solidFill>
              <a:latin typeface="Arial" panose="020B0604020202020204" pitchFamily="34" charset="0"/>
              <a:cs typeface="Arial" panose="020B0604020202020204" pitchFamily="34" charset="0"/>
            </a:endParaRPr>
          </a:p>
          <a:p>
            <a:pPr algn="just"/>
            <a:r>
              <a:rPr lang="es-ES" b="1" dirty="0" smtClean="0">
                <a:solidFill>
                  <a:schemeClr val="tx1"/>
                </a:solidFill>
                <a:latin typeface="Arial" panose="020B0604020202020204" pitchFamily="34" charset="0"/>
                <a:cs typeface="Arial" panose="020B0604020202020204" pitchFamily="34" charset="0"/>
              </a:rPr>
              <a:t>Pisos</a:t>
            </a:r>
          </a:p>
          <a:p>
            <a:pPr algn="just"/>
            <a:r>
              <a:rPr lang="es-ES" dirty="0" smtClean="0">
                <a:solidFill>
                  <a:schemeClr val="tx1"/>
                </a:solidFill>
                <a:latin typeface="Arial" panose="020B0604020202020204" pitchFamily="34" charset="0"/>
                <a:cs typeface="Arial" panose="020B0604020202020204" pitchFamily="34" charset="0"/>
              </a:rPr>
              <a:t>Pisos deben ser antideslizantes de polivinilo o losetas. Cera es peligrosa por accidentes de resbalones por deslizar.</a:t>
            </a: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157192"/>
            <a:ext cx="20193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Michael\AppData\Local\Microsoft\Windows\Temporary Internet Files\Content.IE5\IJ25TSTP\Panot_Gaudí[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212351"/>
            <a:ext cx="1872208" cy="140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3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8"/>
            <a:ext cx="8424936" cy="792087"/>
          </a:xfrm>
        </p:spPr>
        <p:txBody>
          <a:bodyPr>
            <a:noAutofit/>
          </a:bodyPr>
          <a:lstStyle/>
          <a:p>
            <a:r>
              <a:rPr lang="es-ES" sz="4000" dirty="0" smtClean="0"/>
              <a:t>Seguridad </a:t>
            </a:r>
            <a:r>
              <a:rPr lang="es-ES" sz="4000" dirty="0" smtClean="0"/>
              <a:t>hospitalaria: </a:t>
            </a:r>
            <a:r>
              <a:rPr lang="es-ES" sz="4000" dirty="0" smtClean="0"/>
              <a:t>estándares  02</a:t>
            </a:r>
            <a:endParaRPr lang="es-ES" sz="4000" dirty="0"/>
          </a:p>
        </p:txBody>
      </p:sp>
      <p:sp>
        <p:nvSpPr>
          <p:cNvPr id="3" name="2 Subtítulo"/>
          <p:cNvSpPr>
            <a:spLocks noGrp="1"/>
          </p:cNvSpPr>
          <p:nvPr>
            <p:ph type="subTitle" idx="1"/>
          </p:nvPr>
        </p:nvSpPr>
        <p:spPr>
          <a:xfrm>
            <a:off x="611560" y="1052736"/>
            <a:ext cx="8208912" cy="3384376"/>
          </a:xfrm>
        </p:spPr>
        <p:txBody>
          <a:bodyPr>
            <a:normAutofit fontScale="92500" lnSpcReduction="20000"/>
          </a:bodyPr>
          <a:lstStyle/>
          <a:p>
            <a:pPr algn="just"/>
            <a:r>
              <a:rPr lang="es-ES" b="1" dirty="0" smtClean="0">
                <a:solidFill>
                  <a:schemeClr val="tx1"/>
                </a:solidFill>
              </a:rPr>
              <a:t>Ventilación: </a:t>
            </a:r>
            <a:r>
              <a:rPr lang="es-ES" dirty="0" smtClean="0">
                <a:solidFill>
                  <a:schemeClr val="tx1"/>
                </a:solidFill>
              </a:rPr>
              <a:t>Una ventilación es un sistema con menor o mayor grado de complejidad. No debe contaminar el ambiente del hospital. Las zonas de un hospital tienen ventilación diversa con </a:t>
            </a:r>
          </a:p>
          <a:p>
            <a:pPr marL="514350" indent="-514350" algn="just">
              <a:buAutoNum type="alphaLcParenR"/>
            </a:pPr>
            <a:r>
              <a:rPr lang="es-ES" dirty="0" smtClean="0">
                <a:solidFill>
                  <a:schemeClr val="tx1"/>
                </a:solidFill>
              </a:rPr>
              <a:t>Ventilación</a:t>
            </a:r>
            <a:r>
              <a:rPr lang="es-ES" dirty="0">
                <a:solidFill>
                  <a:schemeClr val="tx1"/>
                </a:solidFill>
              </a:rPr>
              <a:t>, </a:t>
            </a:r>
            <a:endParaRPr lang="es-ES" dirty="0" smtClean="0">
              <a:solidFill>
                <a:schemeClr val="tx1"/>
              </a:solidFill>
            </a:endParaRPr>
          </a:p>
          <a:p>
            <a:pPr marL="514350" indent="-514350" algn="just">
              <a:buAutoNum type="alphaLcParenR"/>
            </a:pPr>
            <a:r>
              <a:rPr lang="es-ES" dirty="0" smtClean="0">
                <a:solidFill>
                  <a:schemeClr val="tx1"/>
                </a:solidFill>
              </a:rPr>
              <a:t>Climatización </a:t>
            </a:r>
            <a:r>
              <a:rPr lang="es-ES" dirty="0">
                <a:solidFill>
                  <a:schemeClr val="tx1"/>
                </a:solidFill>
              </a:rPr>
              <a:t>convencional, </a:t>
            </a:r>
            <a:endParaRPr lang="es-ES" dirty="0" smtClean="0">
              <a:solidFill>
                <a:schemeClr val="tx1"/>
              </a:solidFill>
            </a:endParaRPr>
          </a:p>
          <a:p>
            <a:pPr marL="514350" indent="-514350" algn="just">
              <a:buAutoNum type="alphaLcParenR"/>
            </a:pPr>
            <a:r>
              <a:rPr lang="es-ES" dirty="0" smtClean="0">
                <a:solidFill>
                  <a:schemeClr val="tx1"/>
                </a:solidFill>
              </a:rPr>
              <a:t>Ventilación </a:t>
            </a:r>
            <a:r>
              <a:rPr lang="es-ES" dirty="0">
                <a:solidFill>
                  <a:schemeClr val="tx1"/>
                </a:solidFill>
              </a:rPr>
              <a:t>con aire estéril y </a:t>
            </a:r>
            <a:endParaRPr lang="es-ES" dirty="0" smtClean="0">
              <a:solidFill>
                <a:schemeClr val="tx1"/>
              </a:solidFill>
            </a:endParaRPr>
          </a:p>
          <a:p>
            <a:pPr marL="514350" indent="-514350" algn="just">
              <a:buAutoNum type="alphaLcParenR"/>
            </a:pPr>
            <a:r>
              <a:rPr lang="es-ES" dirty="0" smtClean="0">
                <a:solidFill>
                  <a:schemeClr val="tx1"/>
                </a:solidFill>
              </a:rPr>
              <a:t>Sistemas </a:t>
            </a:r>
            <a:r>
              <a:rPr lang="es-ES" dirty="0">
                <a:solidFill>
                  <a:schemeClr val="tx1"/>
                </a:solidFill>
              </a:rPr>
              <a:t>de flujo laminar</a:t>
            </a:r>
            <a:r>
              <a:rPr lang="es-ES" dirty="0" smtClean="0">
                <a:solidFill>
                  <a:schemeClr val="tx1"/>
                </a:solidFill>
              </a:rPr>
              <a:t>.</a:t>
            </a:r>
            <a:endParaRPr lang="es-ES" dirty="0" smtClean="0">
              <a:solidFill>
                <a:schemeClr val="tx1"/>
              </a:solidFill>
              <a:effectLst/>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C:\Users\Michael\AppData\Local\Microsoft\Windows\Temporary Internet Files\Content.IE5\BIUSJRQR\ventilador-de-tech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563" y="2636912"/>
            <a:ext cx="1350252" cy="10238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chael\AppData\Local\Microsoft\Windows\Temporary Internet Files\Content.IE5\IJ25TSTP\ai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506" y="3816637"/>
            <a:ext cx="1535832" cy="1022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ael\AppData\Local\Microsoft\Windows\Temporary Internet Files\Content.IE5\BIUSJRQR\2902ventilac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681" y="5139236"/>
            <a:ext cx="2072657" cy="130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44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8"/>
            <a:ext cx="8424936" cy="792087"/>
          </a:xfrm>
        </p:spPr>
        <p:txBody>
          <a:bodyPr>
            <a:noAutofit/>
          </a:bodyPr>
          <a:lstStyle/>
          <a:p>
            <a:r>
              <a:rPr lang="es-ES" sz="4000" dirty="0" smtClean="0"/>
              <a:t>Seguridad en el hospital: estándares  02</a:t>
            </a:r>
            <a:endParaRPr lang="es-ES" sz="4000" dirty="0"/>
          </a:p>
        </p:txBody>
      </p:sp>
      <p:sp>
        <p:nvSpPr>
          <p:cNvPr id="3" name="2 Subtítulo"/>
          <p:cNvSpPr>
            <a:spLocks noGrp="1"/>
          </p:cNvSpPr>
          <p:nvPr>
            <p:ph type="subTitle" idx="1"/>
          </p:nvPr>
        </p:nvSpPr>
        <p:spPr>
          <a:xfrm>
            <a:off x="611560" y="1052736"/>
            <a:ext cx="7038884" cy="5616624"/>
          </a:xfrm>
        </p:spPr>
        <p:txBody>
          <a:bodyPr>
            <a:normAutofit fontScale="92500" lnSpcReduction="20000"/>
          </a:bodyPr>
          <a:lstStyle/>
          <a:p>
            <a:pPr algn="just"/>
            <a:r>
              <a:rPr lang="es-ES" b="1" dirty="0" smtClean="0">
                <a:solidFill>
                  <a:schemeClr val="tx1"/>
                </a:solidFill>
              </a:rPr>
              <a:t>Ruidos: </a:t>
            </a:r>
            <a:r>
              <a:rPr lang="es-ES" dirty="0" smtClean="0">
                <a:solidFill>
                  <a:schemeClr val="tx1"/>
                </a:solidFill>
              </a:rPr>
              <a:t>Ruido daña a nervios y concentración y en un hospital son especialmente para evitar.  Además también los pacientes necesitan reposo </a:t>
            </a:r>
            <a:r>
              <a:rPr lang="es-ES" dirty="0">
                <a:solidFill>
                  <a:schemeClr val="tx1"/>
                </a:solidFill>
              </a:rPr>
              <a:t>y tranquilidad. </a:t>
            </a:r>
            <a:r>
              <a:rPr lang="es-ES" dirty="0" smtClean="0">
                <a:solidFill>
                  <a:schemeClr val="tx1"/>
                </a:solidFill>
              </a:rPr>
              <a:t>Hablando 20 decibeles son aconsejables. </a:t>
            </a:r>
          </a:p>
          <a:p>
            <a:pPr algn="just"/>
            <a:r>
              <a:rPr lang="es-ES" dirty="0" smtClean="0">
                <a:solidFill>
                  <a:schemeClr val="tx1"/>
                </a:solidFill>
                <a:effectLst/>
              </a:rPr>
              <a:t>Un truco contra ruidos es </a:t>
            </a:r>
            <a:r>
              <a:rPr lang="es-ES" dirty="0" err="1" smtClean="0">
                <a:solidFill>
                  <a:schemeClr val="tx1"/>
                </a:solidFill>
                <a:effectLst/>
              </a:rPr>
              <a:t>p.e</a:t>
            </a:r>
            <a:r>
              <a:rPr lang="es-ES" dirty="0" smtClean="0">
                <a:solidFill>
                  <a:schemeClr val="tx1"/>
                </a:solidFill>
                <a:effectLst/>
              </a:rPr>
              <a:t>. de limitar el volumen de teles técnicamente.</a:t>
            </a:r>
          </a:p>
          <a:p>
            <a:pPr algn="just"/>
            <a:endParaRPr lang="es-ES" dirty="0">
              <a:solidFill>
                <a:schemeClr val="tx1"/>
              </a:solidFill>
              <a:effectLst/>
            </a:endParaRPr>
          </a:p>
          <a:p>
            <a:pPr algn="just"/>
            <a:r>
              <a:rPr lang="es-ES" b="1" dirty="0" smtClean="0">
                <a:solidFill>
                  <a:schemeClr val="tx1"/>
                </a:solidFill>
              </a:rPr>
              <a:t>Electricidad: </a:t>
            </a:r>
            <a:r>
              <a:rPr lang="es-ES" dirty="0" smtClean="0">
                <a:solidFill>
                  <a:schemeClr val="tx1"/>
                </a:solidFill>
                <a:effectLst/>
              </a:rPr>
              <a:t>Tiene que existir la red de luz normal y una red de emergencia en caso de apagones. La red de emergencia tiene que iniciarse automáticamente. </a:t>
            </a: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C:\Users\Michael\AppData\Local\Microsoft\Windows\Temporary Internet Files\Content.IE5\BIUSJRQR\enfermera-silenci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7094" y="1124744"/>
            <a:ext cx="122099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ppData\Local\Microsoft\Windows\Temporary Internet Files\Content.IE5\IJ25TSTP\Hd_tv_samsung_LE26R41B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426" y="3245468"/>
            <a:ext cx="1360325" cy="10202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515" y="5013176"/>
            <a:ext cx="1296145" cy="97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5727983"/>
            <a:ext cx="1296144" cy="97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863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8"/>
            <a:ext cx="8424936" cy="792087"/>
          </a:xfrm>
        </p:spPr>
        <p:txBody>
          <a:bodyPr>
            <a:noAutofit/>
          </a:bodyPr>
          <a:lstStyle/>
          <a:p>
            <a:r>
              <a:rPr lang="es-ES" sz="4000" dirty="0" smtClean="0"/>
              <a:t>Seguridad </a:t>
            </a:r>
            <a:r>
              <a:rPr lang="es-ES" sz="4000" dirty="0" smtClean="0"/>
              <a:t>hospitalaria: </a:t>
            </a:r>
            <a:r>
              <a:rPr lang="es-ES" sz="4000" dirty="0" smtClean="0"/>
              <a:t>estándares  03</a:t>
            </a:r>
            <a:endParaRPr lang="es-ES" sz="4000" dirty="0"/>
          </a:p>
        </p:txBody>
      </p:sp>
      <p:sp>
        <p:nvSpPr>
          <p:cNvPr id="3" name="2 Subtítulo"/>
          <p:cNvSpPr>
            <a:spLocks noGrp="1"/>
          </p:cNvSpPr>
          <p:nvPr>
            <p:ph type="subTitle" idx="1"/>
          </p:nvPr>
        </p:nvSpPr>
        <p:spPr>
          <a:xfrm>
            <a:off x="827584" y="1052736"/>
            <a:ext cx="6624736" cy="5688632"/>
          </a:xfrm>
        </p:spPr>
        <p:txBody>
          <a:bodyPr>
            <a:normAutofit fontScale="85000" lnSpcReduction="20000"/>
          </a:bodyPr>
          <a:lstStyle/>
          <a:p>
            <a:pPr algn="just"/>
            <a:r>
              <a:rPr lang="es-ES" b="1" dirty="0" smtClean="0">
                <a:solidFill>
                  <a:schemeClr val="tx1"/>
                </a:solidFill>
              </a:rPr>
              <a:t>Agua</a:t>
            </a:r>
            <a:r>
              <a:rPr lang="es-ES" dirty="0" smtClean="0">
                <a:solidFill>
                  <a:schemeClr val="tx1"/>
                </a:solidFill>
              </a:rPr>
              <a:t>: En un hospital hay 3 sistemas </a:t>
            </a:r>
            <a:r>
              <a:rPr lang="es-ES" dirty="0">
                <a:solidFill>
                  <a:schemeClr val="tx1"/>
                </a:solidFill>
              </a:rPr>
              <a:t>de abastecimiento de agua diferenciados por sus características de acuerdo al uso:</a:t>
            </a:r>
            <a:endParaRPr lang="es-ES" dirty="0" smtClean="0">
              <a:solidFill>
                <a:schemeClr val="tx1"/>
              </a:solidFill>
              <a:effectLst/>
            </a:endParaRPr>
          </a:p>
          <a:p>
            <a:pPr lvl="0" algn="just"/>
            <a:r>
              <a:rPr lang="es-ES" dirty="0">
                <a:solidFill>
                  <a:schemeClr val="tx1"/>
                </a:solidFill>
              </a:rPr>
              <a:t>A)    agua fría, b) agua caliente y c) agua blanda</a:t>
            </a:r>
            <a:endParaRPr lang="es-ES" dirty="0" smtClean="0">
              <a:solidFill>
                <a:schemeClr val="tx1"/>
              </a:solidFill>
              <a:effectLst/>
            </a:endParaRPr>
          </a:p>
          <a:p>
            <a:pPr lvl="0" algn="just"/>
            <a:r>
              <a:rPr lang="es-ES" dirty="0">
                <a:solidFill>
                  <a:schemeClr val="tx1"/>
                </a:solidFill>
              </a:rPr>
              <a:t>B)   Disposición de desagües: a) aguas servidas domésticas, b) aguas servidas de laboratorio y c) aguas servidas </a:t>
            </a:r>
            <a:r>
              <a:rPr lang="es-ES" dirty="0" smtClean="0">
                <a:solidFill>
                  <a:schemeClr val="tx1"/>
                </a:solidFill>
              </a:rPr>
              <a:t>sépticas/infecciosas.</a:t>
            </a:r>
            <a:endParaRPr lang="es-ES" dirty="0" smtClean="0">
              <a:solidFill>
                <a:schemeClr val="tx1"/>
              </a:solidFill>
              <a:effectLst/>
            </a:endParaRPr>
          </a:p>
          <a:p>
            <a:pPr algn="just"/>
            <a:endParaRPr lang="es-ES" dirty="0" smtClean="0">
              <a:solidFill>
                <a:schemeClr val="tx1"/>
              </a:solidFill>
            </a:endParaRPr>
          </a:p>
          <a:p>
            <a:pPr algn="just"/>
            <a:r>
              <a:rPr lang="es-ES" b="1" dirty="0" smtClean="0">
                <a:solidFill>
                  <a:schemeClr val="tx1"/>
                </a:solidFill>
              </a:rPr>
              <a:t>Baños</a:t>
            </a:r>
            <a:r>
              <a:rPr lang="es-ES" dirty="0" smtClean="0">
                <a:solidFill>
                  <a:schemeClr val="tx1"/>
                </a:solidFill>
              </a:rPr>
              <a:t>: la norma es 1 taza por cada 10 hombres y por cada 8 mujeres.</a:t>
            </a:r>
          </a:p>
          <a:p>
            <a:pPr algn="just"/>
            <a:endParaRPr lang="es-ES" dirty="0">
              <a:solidFill>
                <a:schemeClr val="tx1"/>
              </a:solidFill>
            </a:endParaRPr>
          </a:p>
          <a:p>
            <a:pPr algn="just"/>
            <a:r>
              <a:rPr lang="es-ES" b="1" dirty="0" smtClean="0">
                <a:solidFill>
                  <a:schemeClr val="tx1"/>
                </a:solidFill>
              </a:rPr>
              <a:t>Sistema de computación</a:t>
            </a:r>
            <a:r>
              <a:rPr lang="es-ES" dirty="0" smtClean="0">
                <a:solidFill>
                  <a:schemeClr val="tx1"/>
                </a:solidFill>
              </a:rPr>
              <a:t>: El sistema de computación debe ser bien cuidado con programas de antivirus. </a:t>
            </a:r>
          </a:p>
          <a:p>
            <a:pPr algn="just"/>
            <a:endParaRPr lang="es-ES" dirty="0">
              <a:solidFill>
                <a:schemeClr val="tx1"/>
              </a:solidFill>
            </a:endParaRPr>
          </a:p>
          <a:p>
            <a:pPr algn="just"/>
            <a:endParaRPr lang="es-ES" dirty="0" smtClean="0">
              <a:solidFill>
                <a:schemeClr val="tx1"/>
              </a:solidFill>
            </a:endParaRPr>
          </a:p>
          <a:p>
            <a:pPr lvl="0" algn="just"/>
            <a:endParaRPr lang="es-ES" dirty="0" smtClean="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C:\Users\Michael\AppData\Local\Microsoft\Windows\Temporary Internet Files\Content.IE5\IHVUAX1F\Imagen05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0467" y="1196752"/>
            <a:ext cx="134414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ichael\AppData\Local\Microsoft\Windows\Temporary Internet Files\Content.IE5\IHVUAX1F\fregadero-sintetico-bajo-encimera-con-escurrid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540" y="2708920"/>
            <a:ext cx="134414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ichael\AppData\Local\Microsoft\Windows\Temporary Internet Files\Content.IE5\BIUSJRQR\w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8629" y="4149080"/>
            <a:ext cx="927823" cy="118898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Michael\AppData\Local\Microsoft\Windows\Temporary Internet Files\Content.IE5\BIUSJRQR\avast-antivirus-pro-crack-license-full-version-free-downloa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2177" y="5589240"/>
            <a:ext cx="980728"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08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8136904" cy="792087"/>
          </a:xfrm>
        </p:spPr>
        <p:txBody>
          <a:bodyPr>
            <a:noAutofit/>
          </a:bodyPr>
          <a:lstStyle/>
          <a:p>
            <a:r>
              <a:rPr lang="es-ES" sz="4000" dirty="0" smtClean="0"/>
              <a:t>Seguridad </a:t>
            </a:r>
            <a:r>
              <a:rPr lang="es-ES" sz="4000" dirty="0" smtClean="0"/>
              <a:t>hospitalaria: </a:t>
            </a:r>
            <a:r>
              <a:rPr lang="es-ES" sz="4000" dirty="0" smtClean="0"/>
              <a:t/>
            </a:r>
            <a:br>
              <a:rPr lang="es-ES" sz="4000" dirty="0" smtClean="0"/>
            </a:br>
            <a:r>
              <a:rPr lang="es-ES" sz="4000" dirty="0" smtClean="0"/>
              <a:t>la cama del paciente</a:t>
            </a:r>
            <a:endParaRPr lang="es-ES" sz="4000" dirty="0"/>
          </a:p>
        </p:txBody>
      </p:sp>
      <p:sp>
        <p:nvSpPr>
          <p:cNvPr id="3" name="2 Subtítulo"/>
          <p:cNvSpPr>
            <a:spLocks noGrp="1"/>
          </p:cNvSpPr>
          <p:nvPr>
            <p:ph type="subTitle" idx="1"/>
          </p:nvPr>
        </p:nvSpPr>
        <p:spPr>
          <a:xfrm>
            <a:off x="827584" y="1412776"/>
            <a:ext cx="7632848" cy="5328592"/>
          </a:xfrm>
        </p:spPr>
        <p:txBody>
          <a:bodyPr>
            <a:normAutofit fontScale="85000" lnSpcReduction="20000"/>
          </a:bodyPr>
          <a:lstStyle/>
          <a:p>
            <a:pPr algn="l"/>
            <a:r>
              <a:rPr lang="es-ES" dirty="0" smtClean="0">
                <a:solidFill>
                  <a:schemeClr val="tx1"/>
                </a:solidFill>
              </a:rPr>
              <a:t>La unidad del paciente (la cama del </a:t>
            </a:r>
            <a:br>
              <a:rPr lang="es-ES" dirty="0" smtClean="0">
                <a:solidFill>
                  <a:schemeClr val="tx1"/>
                </a:solidFill>
              </a:rPr>
            </a:br>
            <a:r>
              <a:rPr lang="es-ES" dirty="0" smtClean="0">
                <a:solidFill>
                  <a:schemeClr val="tx1"/>
                </a:solidFill>
              </a:rPr>
              <a:t>paciente) contiene: </a:t>
            </a:r>
          </a:p>
          <a:p>
            <a:pPr algn="just"/>
            <a:r>
              <a:rPr lang="es-ES" dirty="0" smtClean="0">
                <a:solidFill>
                  <a:schemeClr val="tx1"/>
                </a:solidFill>
              </a:rPr>
              <a:t>-- Espacio de todos los lados.</a:t>
            </a:r>
          </a:p>
          <a:p>
            <a:pPr algn="just"/>
            <a:r>
              <a:rPr lang="es-ES" dirty="0" smtClean="0">
                <a:solidFill>
                  <a:schemeClr val="tx1"/>
                </a:solidFill>
              </a:rPr>
              <a:t>-- En </a:t>
            </a:r>
            <a:r>
              <a:rPr lang="es-ES" dirty="0">
                <a:solidFill>
                  <a:schemeClr val="tx1"/>
                </a:solidFill>
              </a:rPr>
              <a:t>la pared deben </a:t>
            </a:r>
            <a:r>
              <a:rPr lang="es-ES" dirty="0" smtClean="0">
                <a:solidFill>
                  <a:schemeClr val="tx1"/>
                </a:solidFill>
              </a:rPr>
              <a:t>estar </a:t>
            </a:r>
            <a:r>
              <a:rPr lang="es-ES" dirty="0">
                <a:solidFill>
                  <a:schemeClr val="tx1"/>
                </a:solidFill>
              </a:rPr>
              <a:t>tomas de oxigeno y vacío, y un timbre</a:t>
            </a:r>
            <a:r>
              <a:rPr lang="es-ES" dirty="0" smtClean="0">
                <a:solidFill>
                  <a:schemeClr val="tx1"/>
                </a:solidFill>
              </a:rPr>
              <a:t>.</a:t>
            </a:r>
          </a:p>
          <a:p>
            <a:pPr algn="just"/>
            <a:r>
              <a:rPr lang="es-ES" dirty="0" smtClean="0">
                <a:solidFill>
                  <a:schemeClr val="tx1"/>
                </a:solidFill>
                <a:effectLst/>
              </a:rPr>
              <a:t>-- Cortinas o biombos para poner entre las camas en caso de tratamientos.</a:t>
            </a:r>
          </a:p>
          <a:p>
            <a:pPr algn="just"/>
            <a:r>
              <a:rPr lang="es-ES" dirty="0" smtClean="0">
                <a:solidFill>
                  <a:schemeClr val="tx1"/>
                </a:solidFill>
                <a:effectLst/>
              </a:rPr>
              <a:t>-- Debe ser espacio para materiales.</a:t>
            </a:r>
          </a:p>
          <a:p>
            <a:pPr algn="just"/>
            <a:r>
              <a:rPr lang="es-ES" dirty="0" smtClean="0">
                <a:solidFill>
                  <a:schemeClr val="tx1"/>
                </a:solidFill>
              </a:rPr>
              <a:t>-- </a:t>
            </a:r>
            <a:r>
              <a:rPr lang="es-ES" dirty="0" smtClean="0">
                <a:solidFill>
                  <a:schemeClr val="tx1"/>
                </a:solidFill>
                <a:effectLst/>
              </a:rPr>
              <a:t>Debe ser espacio para casos especiales: muletas, andador, silla de rueda, camilla, mesita auxiliar.</a:t>
            </a:r>
          </a:p>
          <a:p>
            <a:pPr algn="just"/>
            <a:r>
              <a:rPr lang="es-ES" dirty="0" smtClean="0">
                <a:solidFill>
                  <a:schemeClr val="tx1"/>
                </a:solidFill>
              </a:rPr>
              <a:t>-- En caso de un tratamiento largo: debe ser un colchón </a:t>
            </a:r>
            <a:r>
              <a:rPr lang="es-ES" dirty="0" err="1" smtClean="0">
                <a:solidFill>
                  <a:schemeClr val="tx1"/>
                </a:solidFill>
              </a:rPr>
              <a:t>antiescara</a:t>
            </a:r>
            <a:r>
              <a:rPr lang="es-ES" dirty="0" smtClean="0">
                <a:solidFill>
                  <a:schemeClr val="tx1"/>
                </a:solidFill>
              </a:rPr>
              <a:t> contra úlceras por presión etc. </a:t>
            </a:r>
            <a:r>
              <a:rPr lang="es-ES" dirty="0">
                <a:solidFill>
                  <a:schemeClr val="tx1"/>
                </a:solidFill>
              </a:rPr>
              <a:t>e</a:t>
            </a:r>
            <a:r>
              <a:rPr lang="es-ES" dirty="0" smtClean="0">
                <a:solidFill>
                  <a:schemeClr val="tx1"/>
                </a:solidFill>
              </a:rPr>
              <a:t>tc. </a:t>
            </a:r>
          </a:p>
          <a:p>
            <a:pPr algn="just"/>
            <a:r>
              <a:rPr lang="es-ES" dirty="0" smtClean="0">
                <a:solidFill>
                  <a:schemeClr val="tx1"/>
                </a:solidFill>
                <a:effectLst/>
              </a:rPr>
              <a:t>-- TB debe ser tratado en CASAS SEPARADAS. </a:t>
            </a: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60648"/>
            <a:ext cx="1297682" cy="231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180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864095"/>
          </a:xfrm>
        </p:spPr>
        <p:txBody>
          <a:bodyPr>
            <a:normAutofit/>
          </a:bodyPr>
          <a:lstStyle/>
          <a:p>
            <a:r>
              <a:rPr lang="es-ES" dirty="0" smtClean="0"/>
              <a:t>La bioseguridad básica</a:t>
            </a:r>
            <a:endParaRPr lang="es-ES" dirty="0"/>
          </a:p>
        </p:txBody>
      </p:sp>
      <p:sp>
        <p:nvSpPr>
          <p:cNvPr id="3" name="2 Subtítulo"/>
          <p:cNvSpPr>
            <a:spLocks noGrp="1"/>
          </p:cNvSpPr>
          <p:nvPr>
            <p:ph type="subTitle" idx="1"/>
          </p:nvPr>
        </p:nvSpPr>
        <p:spPr>
          <a:xfrm>
            <a:off x="827584" y="1027956"/>
            <a:ext cx="7632848" cy="4370040"/>
          </a:xfrm>
        </p:spPr>
        <p:txBody>
          <a:bodyPr>
            <a:normAutofit fontScale="85000" lnSpcReduction="20000"/>
          </a:bodyPr>
          <a:lstStyle/>
          <a:p>
            <a:pPr algn="l"/>
            <a:r>
              <a:rPr lang="es-ES" dirty="0" smtClean="0">
                <a:solidFill>
                  <a:schemeClr val="tx1"/>
                </a:solidFill>
              </a:rPr>
              <a:t>La bioseguridad básica para </a:t>
            </a:r>
          </a:p>
          <a:p>
            <a:pPr algn="l"/>
            <a:r>
              <a:rPr lang="es-ES" dirty="0" smtClean="0">
                <a:solidFill>
                  <a:schemeClr val="tx1"/>
                </a:solidFill>
              </a:rPr>
              <a:t>el personal de un hospital es </a:t>
            </a:r>
          </a:p>
          <a:p>
            <a:pPr algn="l"/>
            <a:r>
              <a:rPr lang="es-ES" dirty="0" smtClean="0">
                <a:solidFill>
                  <a:schemeClr val="tx1"/>
                </a:solidFill>
              </a:rPr>
              <a:t>lo siguiente:</a:t>
            </a:r>
          </a:p>
          <a:p>
            <a:pPr algn="just"/>
            <a:endParaRPr lang="es-ES" dirty="0">
              <a:solidFill>
                <a:schemeClr val="tx1"/>
              </a:solidFill>
            </a:endParaRPr>
          </a:p>
          <a:p>
            <a:pPr algn="l"/>
            <a:r>
              <a:rPr lang="es-ES" dirty="0" smtClean="0">
                <a:solidFill>
                  <a:schemeClr val="tx1"/>
                </a:solidFill>
              </a:rPr>
              <a:t>-- ponerse el uniforme de </a:t>
            </a:r>
          </a:p>
          <a:p>
            <a:pPr algn="l"/>
            <a:r>
              <a:rPr lang="es-ES" dirty="0" smtClean="0">
                <a:solidFill>
                  <a:schemeClr val="tx1"/>
                </a:solidFill>
              </a:rPr>
              <a:t>servicio limpio</a:t>
            </a:r>
          </a:p>
          <a:p>
            <a:pPr algn="just"/>
            <a:r>
              <a:rPr lang="es-ES" dirty="0" smtClean="0">
                <a:solidFill>
                  <a:schemeClr val="tx1"/>
                </a:solidFill>
                <a:effectLst/>
              </a:rPr>
              <a:t>-- lavarse las manos</a:t>
            </a:r>
          </a:p>
          <a:p>
            <a:pPr lvl="0" algn="just"/>
            <a:r>
              <a:rPr lang="es-ES" dirty="0" smtClean="0">
                <a:solidFill>
                  <a:schemeClr val="tx1"/>
                </a:solidFill>
              </a:rPr>
              <a:t>-- ponerse accesorios de protección cuando la actividad lo requiere (guantes, mascarillas, anteojos, vestimenta especial)</a:t>
            </a: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306" y="980728"/>
            <a:ext cx="2709346" cy="182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Users\Michael\AppData\Local\Microsoft\Windows\Temporary Internet Files\Content.IE5\IHVUAX1F\lavar-man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207" y="2848704"/>
            <a:ext cx="971749" cy="9717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918" y="5348436"/>
            <a:ext cx="27146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968" y="5196036"/>
            <a:ext cx="18002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822488"/>
            <a:ext cx="13525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46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080120"/>
          </a:xfrm>
        </p:spPr>
        <p:txBody>
          <a:bodyPr>
            <a:normAutofit/>
          </a:bodyPr>
          <a:lstStyle/>
          <a:p>
            <a:r>
              <a:rPr lang="es-ES" dirty="0" smtClean="0"/>
              <a:t>La bioseguridad básica 02</a:t>
            </a:r>
            <a:endParaRPr lang="es-ES" dirty="0"/>
          </a:p>
        </p:txBody>
      </p:sp>
      <p:sp>
        <p:nvSpPr>
          <p:cNvPr id="3" name="2 Subtítulo"/>
          <p:cNvSpPr>
            <a:spLocks noGrp="1"/>
          </p:cNvSpPr>
          <p:nvPr>
            <p:ph type="subTitle" idx="1"/>
          </p:nvPr>
        </p:nvSpPr>
        <p:spPr>
          <a:xfrm>
            <a:off x="827584" y="1268760"/>
            <a:ext cx="5832648" cy="4370040"/>
          </a:xfrm>
        </p:spPr>
        <p:txBody>
          <a:bodyPr>
            <a:normAutofit fontScale="92500" lnSpcReduction="10000"/>
          </a:bodyPr>
          <a:lstStyle/>
          <a:p>
            <a:pPr algn="just"/>
            <a:r>
              <a:rPr lang="es-ES" dirty="0" smtClean="0">
                <a:solidFill>
                  <a:schemeClr val="tx1"/>
                </a:solidFill>
              </a:rPr>
              <a:t>Todas </a:t>
            </a:r>
            <a:r>
              <a:rPr lang="es-ES" dirty="0">
                <a:solidFill>
                  <a:schemeClr val="tx1"/>
                </a:solidFill>
              </a:rPr>
              <a:t>las muestras deben de ser tratadas como altamente infecciosas para evitar posible contagio</a:t>
            </a:r>
            <a:r>
              <a:rPr lang="es-ES" dirty="0" smtClean="0">
                <a:solidFill>
                  <a:schemeClr val="tx1"/>
                </a:solidFill>
              </a:rPr>
              <a:t>.</a:t>
            </a:r>
          </a:p>
          <a:p>
            <a:pPr algn="just"/>
            <a:endParaRPr lang="es-ES" dirty="0" smtClean="0">
              <a:solidFill>
                <a:schemeClr val="tx1"/>
              </a:solidFill>
              <a:effectLst/>
            </a:endParaRPr>
          </a:p>
          <a:p>
            <a:pPr algn="just"/>
            <a:r>
              <a:rPr lang="es-ES" dirty="0">
                <a:solidFill>
                  <a:schemeClr val="tx1"/>
                </a:solidFill>
              </a:rPr>
              <a:t>El personal que transporta las muestras, debe de utilizar guantes </a:t>
            </a:r>
            <a:r>
              <a:rPr lang="es-ES" dirty="0" smtClean="0">
                <a:solidFill>
                  <a:schemeClr val="tx1"/>
                </a:solidFill>
              </a:rPr>
              <a:t>de plástico</a:t>
            </a:r>
            <a:r>
              <a:rPr lang="es-ES" dirty="0">
                <a:solidFill>
                  <a:schemeClr val="tx1"/>
                </a:solidFill>
              </a:rPr>
              <a:t> y conocer los procedimientos de </a:t>
            </a:r>
            <a:r>
              <a:rPr lang="es-ES" dirty="0" err="1" smtClean="0">
                <a:solidFill>
                  <a:schemeClr val="tx1"/>
                </a:solidFill>
              </a:rPr>
              <a:t>desconta-minación</a:t>
            </a:r>
            <a:r>
              <a:rPr lang="es-ES" dirty="0" smtClean="0">
                <a:solidFill>
                  <a:schemeClr val="tx1"/>
                </a:solidFill>
              </a:rPr>
              <a:t> </a:t>
            </a:r>
            <a:r>
              <a:rPr lang="es-ES" dirty="0">
                <a:solidFill>
                  <a:schemeClr val="tx1"/>
                </a:solidFill>
              </a:rPr>
              <a:t>y desinfección.</a:t>
            </a:r>
            <a:endParaRPr lang="es-ES" dirty="0">
              <a:solidFill>
                <a:schemeClr val="tx1"/>
              </a:solidFill>
              <a:effectLst/>
            </a:endParaRPr>
          </a:p>
        </p:txBody>
      </p:sp>
      <p:sp>
        <p:nvSpPr>
          <p:cNvPr id="5" name="4 Rayo"/>
          <p:cNvSpPr/>
          <p:nvPr/>
        </p:nvSpPr>
        <p:spPr>
          <a:xfrm>
            <a:off x="251520" y="404664"/>
            <a:ext cx="144016" cy="60486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71" name="Picture 3" descr="C:\Users\Michael\AppData\Local\Microsoft\Windows\Temporary Internet Files\Content.IE5\BIUSJRQR\carro_medic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340768"/>
            <a:ext cx="1871663"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43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1477</Words>
  <Application>Microsoft Office PowerPoint</Application>
  <PresentationFormat>Presentación en pantalla (4:3)</PresentationFormat>
  <Paragraphs>216</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La seguridad hospitalaria</vt:lpstr>
      <vt:lpstr>Capítulos</vt:lpstr>
      <vt:lpstr>Seguridad hospitalaria: estándares </vt:lpstr>
      <vt:lpstr>Seguridad hospitalaria: estándares  02</vt:lpstr>
      <vt:lpstr>Seguridad en el hospital: estándares  02</vt:lpstr>
      <vt:lpstr>Seguridad hospitalaria: estándares  03</vt:lpstr>
      <vt:lpstr>Seguridad hospitalaria:  la cama del paciente</vt:lpstr>
      <vt:lpstr>La bioseguridad básica</vt:lpstr>
      <vt:lpstr>La bioseguridad básica 02</vt:lpstr>
      <vt:lpstr>Bioseguridad con operaciones 01:  el manejo de líquidos e inyecciones</vt:lpstr>
      <vt:lpstr>Bioseguridad con operaciones 02:  El manejo de líquidos e inyecciones 02</vt:lpstr>
      <vt:lpstr>Bioseguridad con operaciones 03:  El manejo de lesiones accidentales</vt:lpstr>
      <vt:lpstr>Bioseguridad con operaciones 04:  radiaciones</vt:lpstr>
      <vt:lpstr>Bioseguridad con operaciones 05:  eliminación de desechos</vt:lpstr>
      <vt:lpstr>Bioseguridad con operaciones 06:  eliminación de desechos 02</vt:lpstr>
      <vt:lpstr>Bioseguridad en un laboratorio</vt:lpstr>
      <vt:lpstr>Bioseguridad en la cocina</vt:lpstr>
      <vt:lpstr>Bioseguridad en la lavandería</vt:lpstr>
      <vt:lpstr>El manejo de la limpieza</vt:lpstr>
      <vt:lpstr>El manejo de la limpieza 02: desinfección</vt:lpstr>
      <vt:lpstr>El manejo de la limpieza 03: esterilización</vt:lpstr>
      <vt:lpstr>Seguridad por la construcción 01:  la iluminación y el color</vt:lpstr>
      <vt:lpstr>Seguridad por la construcción 02:  estadísticas de incendios</vt:lpstr>
      <vt:lpstr>Seguridad por la construcción 03:  prevención contra incendios 01</vt:lpstr>
      <vt:lpstr>Seguridad por la construcción 04:  prevención contra incendios 02</vt:lpstr>
      <vt:lpstr>Seguridad por la construcción 05:  prevención contra incendios 03</vt:lpstr>
      <vt:lpstr>Seguridad por la construcción 06:  limitar incendios</vt:lpstr>
      <vt:lpstr>Fin</vt:lpstr>
      <vt:lpstr>Fuentes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bioseguridad en un hospital</dc:title>
  <dc:creator>Michael</dc:creator>
  <cp:lastModifiedBy>Michael</cp:lastModifiedBy>
  <cp:revision>45</cp:revision>
  <dcterms:created xsi:type="dcterms:W3CDTF">2017-04-25T16:10:41Z</dcterms:created>
  <dcterms:modified xsi:type="dcterms:W3CDTF">2017-04-25T22:28:29Z</dcterms:modified>
</cp:coreProperties>
</file>